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69" r:id="rId12"/>
    <p:sldId id="263" r:id="rId13"/>
    <p:sldId id="264" r:id="rId14"/>
    <p:sldId id="265" r:id="rId15"/>
    <p:sldId id="266" r:id="rId16"/>
    <p:sldId id="267" r:id="rId1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EFA2-9F7A-4B69-B805-1DD755CF3258}" type="datetimeFigureOut">
              <a:rPr lang="nl-NL" smtClean="0"/>
              <a:pPr/>
              <a:t>26-7-2026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B1D3-4F46-4DC5-82B9-ACB9E5B201E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020569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EFA2-9F7A-4B69-B805-1DD755CF3258}" type="datetimeFigureOut">
              <a:rPr lang="nl-NL" smtClean="0"/>
              <a:pPr/>
              <a:t>26-7-2026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B1D3-4F46-4DC5-82B9-ACB9E5B201E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563524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EFA2-9F7A-4B69-B805-1DD755CF3258}" type="datetimeFigureOut">
              <a:rPr lang="nl-NL" smtClean="0"/>
              <a:pPr/>
              <a:t>26-7-2026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B1D3-4F46-4DC5-82B9-ACB9E5B201E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768495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EFA2-9F7A-4B69-B805-1DD755CF3258}" type="datetimeFigureOut">
              <a:rPr lang="nl-NL" smtClean="0"/>
              <a:pPr/>
              <a:t>26-7-2026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B1D3-4F46-4DC5-82B9-ACB9E5B201E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068870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EFA2-9F7A-4B69-B805-1DD755CF3258}" type="datetimeFigureOut">
              <a:rPr lang="nl-NL" smtClean="0"/>
              <a:pPr/>
              <a:t>26-7-2026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B1D3-4F46-4DC5-82B9-ACB9E5B201E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4047772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EFA2-9F7A-4B69-B805-1DD755CF3258}" type="datetimeFigureOut">
              <a:rPr lang="nl-NL" smtClean="0"/>
              <a:pPr/>
              <a:t>26-7-2026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B1D3-4F46-4DC5-82B9-ACB9E5B201E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493134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EFA2-9F7A-4B69-B805-1DD755CF3258}" type="datetimeFigureOut">
              <a:rPr lang="nl-NL" smtClean="0"/>
              <a:pPr/>
              <a:t>26-7-2026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B1D3-4F46-4DC5-82B9-ACB9E5B201E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1719060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EFA2-9F7A-4B69-B805-1DD755CF3258}" type="datetimeFigureOut">
              <a:rPr lang="nl-NL" smtClean="0"/>
              <a:pPr/>
              <a:t>26-7-2026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B1D3-4F46-4DC5-82B9-ACB9E5B201E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390366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EFA2-9F7A-4B69-B805-1DD755CF3258}" type="datetimeFigureOut">
              <a:rPr lang="nl-NL" smtClean="0"/>
              <a:pPr/>
              <a:t>26-7-2026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B1D3-4F46-4DC5-82B9-ACB9E5B201E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1415629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EFA2-9F7A-4B69-B805-1DD755CF3258}" type="datetimeFigureOut">
              <a:rPr lang="nl-NL" smtClean="0"/>
              <a:pPr/>
              <a:t>26-7-2026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B1D3-4F46-4DC5-82B9-ACB9E5B201E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4221029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0EFA2-9F7A-4B69-B805-1DD755CF3258}" type="datetimeFigureOut">
              <a:rPr lang="nl-NL" smtClean="0"/>
              <a:pPr/>
              <a:t>26-7-2026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5B1D3-4F46-4DC5-82B9-ACB9E5B201E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723243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0EFA2-9F7A-4B69-B805-1DD755CF3258}" type="datetimeFigureOut">
              <a:rPr lang="nl-NL" smtClean="0"/>
              <a:pPr/>
              <a:t>26-7-2026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5B1D3-4F46-4DC5-82B9-ACB9E5B201E3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645768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nl-NL" dirty="0" smtClean="0"/>
              <a:t>De Metamorfose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478959"/>
            <a:ext cx="8064896" cy="5366821"/>
          </a:xfrm>
        </p:spPr>
      </p:pic>
    </p:spTree>
    <p:extLst>
      <p:ext uri="{BB962C8B-B14F-4D97-AF65-F5344CB8AC3E}">
        <p14:creationId xmlns:p14="http://schemas.microsoft.com/office/powerpoint/2010/main" xmlns="" val="862664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nl-NL" dirty="0">
                <a:solidFill>
                  <a:prstClr val="black"/>
                </a:solidFill>
              </a:rPr>
              <a:t>De Metamorfose</a:t>
            </a:r>
            <a:endParaRPr lang="nl-NL" dirty="0"/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14259430"/>
              </p:ext>
            </p:extLst>
          </p:nvPr>
        </p:nvGraphicFramePr>
        <p:xfrm>
          <a:off x="425267" y="4869160"/>
          <a:ext cx="8229600" cy="1684020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nl-NL" b="1" dirty="0">
                          <a:solidFill>
                            <a:srgbClr val="432175"/>
                          </a:solidFill>
                          <a:effectLst/>
                        </a:rPr>
                        <a:t>Aansporing tot heilig leven</a:t>
                      </a:r>
                    </a:p>
                    <a:p>
                      <a:pPr fontAlgn="t"/>
                      <a:r>
                        <a:rPr lang="nl-NL" b="0" i="0" dirty="0">
                          <a:solidFill>
                            <a:srgbClr val="C4071B"/>
                          </a:solidFill>
                          <a:effectLst/>
                        </a:rPr>
                        <a:t>12 </a:t>
                      </a:r>
                      <a:r>
                        <a:rPr lang="nl-NL" dirty="0">
                          <a:effectLst/>
                        </a:rPr>
                        <a:t>Daarom, mijn geliefden, zoals u altijd gehoorzaam geweest bent, niet alleen zoals in mijn aanwezigheid, maar nu veelmeer in mijn afwezigheid, </a:t>
                      </a:r>
                      <a:r>
                        <a:rPr lang="nl-NL" dirty="0">
                          <a:solidFill>
                            <a:srgbClr val="FF0000"/>
                          </a:solidFill>
                          <a:effectLst/>
                        </a:rPr>
                        <a:t>werk aan uw eigen zaligheid met vrees en beven,</a:t>
                      </a:r>
                    </a:p>
                    <a:p>
                      <a:pPr fontAlgn="t"/>
                      <a:r>
                        <a:rPr lang="nl-NL" b="0" i="0" dirty="0">
                          <a:solidFill>
                            <a:srgbClr val="C4071B"/>
                          </a:solidFill>
                          <a:effectLst/>
                        </a:rPr>
                        <a:t>13 </a:t>
                      </a:r>
                      <a:r>
                        <a:rPr lang="nl-NL" dirty="0">
                          <a:effectLst/>
                        </a:rPr>
                        <a:t>  want het is God, </a:t>
                      </a:r>
                      <a:r>
                        <a:rPr lang="nl-NL" dirty="0">
                          <a:solidFill>
                            <a:srgbClr val="FF0000"/>
                          </a:solidFill>
                          <a:effectLst/>
                        </a:rPr>
                        <a:t>Die in u werkt zowel het willen als het werken, naar </a:t>
                      </a:r>
                      <a:r>
                        <a:rPr lang="nl-NL" i="1" dirty="0">
                          <a:solidFill>
                            <a:srgbClr val="FF0000"/>
                          </a:solidFill>
                          <a:effectLst/>
                        </a:rPr>
                        <a:t>Zijn</a:t>
                      </a:r>
                      <a:r>
                        <a:rPr lang="nl-NL" dirty="0">
                          <a:solidFill>
                            <a:srgbClr val="FF0000"/>
                          </a:solidFill>
                          <a:effectLst/>
                        </a:rPr>
                        <a:t> welbehagen.</a:t>
                      </a:r>
                    </a:p>
                  </a:txBody>
                  <a:tcPr marL="66675" marR="66675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197" y="4388020"/>
            <a:ext cx="3220753" cy="643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88872" numCol="1" anchor="ctr" anchorCtr="0" compatLnSpc="1">
            <a:prstTxWarp prst="textNoShape">
              <a:avLst/>
            </a:prstTxWarp>
            <a:spAutoFit/>
          </a:bodyPr>
          <a:lstStyle>
            <a:lvl1pPr indent="158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158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Filippenzen 2:12-13</a:t>
            </a:r>
          </a:p>
          <a:p>
            <a:pPr marL="0" marR="0" lvl="0" indent="158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nl-NL" altLang="nl-NL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nl-NL" altLang="nl-NL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nl-NL" altLang="nl-NL" sz="600" b="1" i="0" u="none" strike="noStrike" cap="none" normalizeH="0" baseline="0" dirty="0" smtClean="0">
              <a:ln>
                <a:noFill/>
              </a:ln>
              <a:solidFill>
                <a:srgbClr val="432175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http://www.biblija.net/images/ref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3981450"/>
            <a:ext cx="104775" cy="10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823361" y="1613991"/>
            <a:ext cx="50971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>
                <a:solidFill>
                  <a:srgbClr val="FF0000"/>
                </a:solidFill>
              </a:rPr>
              <a:t>De metamorfose van de weerbaarheid</a:t>
            </a:r>
            <a:endParaRPr lang="nl-NL" sz="2400" b="1" dirty="0">
              <a:solidFill>
                <a:srgbClr val="FF0000"/>
              </a:solidFill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457200" y="2092065"/>
            <a:ext cx="82192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/>
              <a:t>Hand </a:t>
            </a:r>
            <a:r>
              <a:rPr lang="nl-NL" dirty="0" smtClean="0"/>
              <a:t>5: 29</a:t>
            </a:r>
            <a:endParaRPr lang="nl-NL" dirty="0"/>
          </a:p>
          <a:p>
            <a:r>
              <a:rPr lang="nl-NL" dirty="0"/>
              <a:t> 	</a:t>
            </a:r>
          </a:p>
          <a:p>
            <a:r>
              <a:rPr lang="nl-NL" dirty="0"/>
              <a:t>Maar Petrus en de apostelen antwoordden en zeiden: Men moet aan God meer gehoorzaam zijn dan aan mensen.</a:t>
            </a:r>
          </a:p>
        </p:txBody>
      </p:sp>
    </p:spTree>
    <p:extLst>
      <p:ext uri="{BB962C8B-B14F-4D97-AF65-F5344CB8AC3E}">
        <p14:creationId xmlns:p14="http://schemas.microsoft.com/office/powerpoint/2010/main" xmlns="" val="552616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ijdelijke aanduiding voor inhoud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902" y="548680"/>
            <a:ext cx="9159902" cy="5507391"/>
          </a:xfr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02524" y="0"/>
            <a:ext cx="2641476" cy="1981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5421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Tijdelijke aanduiding voor inhoud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114" y="260648"/>
            <a:ext cx="9149114" cy="6172896"/>
          </a:xfrm>
        </p:spPr>
      </p:pic>
    </p:spTree>
    <p:extLst>
      <p:ext uri="{BB962C8B-B14F-4D97-AF65-F5344CB8AC3E}">
        <p14:creationId xmlns:p14="http://schemas.microsoft.com/office/powerpoint/2010/main" xmlns="" val="1476278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88640"/>
            <a:ext cx="9144000" cy="6321778"/>
          </a:xfrm>
        </p:spPr>
      </p:pic>
    </p:spTree>
    <p:extLst>
      <p:ext uri="{BB962C8B-B14F-4D97-AF65-F5344CB8AC3E}">
        <p14:creationId xmlns:p14="http://schemas.microsoft.com/office/powerpoint/2010/main" xmlns="" val="2480206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88640"/>
            <a:ext cx="9144000" cy="6321778"/>
          </a:xfrm>
        </p:spPr>
      </p:pic>
    </p:spTree>
    <p:extLst>
      <p:ext uri="{BB962C8B-B14F-4D97-AF65-F5344CB8AC3E}">
        <p14:creationId xmlns:p14="http://schemas.microsoft.com/office/powerpoint/2010/main" xmlns="" val="2566668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6632"/>
            <a:ext cx="9131900" cy="6381328"/>
          </a:xfrm>
        </p:spPr>
      </p:pic>
    </p:spTree>
    <p:extLst>
      <p:ext uri="{BB962C8B-B14F-4D97-AF65-F5344CB8AC3E}">
        <p14:creationId xmlns:p14="http://schemas.microsoft.com/office/powerpoint/2010/main" xmlns="" val="33864277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0979" y="188640"/>
            <a:ext cx="9351314" cy="6309320"/>
          </a:xfrm>
        </p:spPr>
      </p:pic>
    </p:spTree>
    <p:extLst>
      <p:ext uri="{BB962C8B-B14F-4D97-AF65-F5344CB8AC3E}">
        <p14:creationId xmlns:p14="http://schemas.microsoft.com/office/powerpoint/2010/main" xmlns="" val="454172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l-NL" dirty="0" smtClean="0"/>
              <a:t>Johannes 16:1-7</a:t>
            </a:r>
            <a:endParaRPr lang="nl-NL" dirty="0"/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4040421"/>
              </p:ext>
            </p:extLst>
          </p:nvPr>
        </p:nvGraphicFramePr>
        <p:xfrm>
          <a:off x="457200" y="1786731"/>
          <a:ext cx="8229600" cy="4427220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nl-NL" b="0" i="0" dirty="0" smtClean="0">
                          <a:solidFill>
                            <a:srgbClr val="C4071B"/>
                          </a:solidFill>
                          <a:effectLst/>
                        </a:rPr>
                        <a:t>1</a:t>
                      </a:r>
                      <a:r>
                        <a:rPr lang="nl-NL" b="0" i="0" dirty="0">
                          <a:solidFill>
                            <a:srgbClr val="C4071B"/>
                          </a:solidFill>
                          <a:effectLst/>
                        </a:rPr>
                        <a:t> </a:t>
                      </a:r>
                      <a:r>
                        <a:rPr lang="nl-NL" dirty="0">
                          <a:effectLst/>
                        </a:rPr>
                        <a:t>Dit heb Ik tot u gesproken, opdat u niet struikelt.</a:t>
                      </a:r>
                    </a:p>
                    <a:p>
                      <a:pPr fontAlgn="t"/>
                      <a:r>
                        <a:rPr lang="nl-NL" b="0" i="0" dirty="0">
                          <a:solidFill>
                            <a:srgbClr val="C4071B"/>
                          </a:solidFill>
                          <a:effectLst/>
                        </a:rPr>
                        <a:t>2 </a:t>
                      </a:r>
                      <a:r>
                        <a:rPr lang="nl-NL" dirty="0">
                          <a:effectLst/>
                        </a:rPr>
                        <a:t>  Ze zullen u uit de synagoge werpen; ja, de tijd komt dat ieder die u doodt, denkt God een dienst te bewijzen.</a:t>
                      </a:r>
                    </a:p>
                    <a:p>
                      <a:pPr fontAlgn="t"/>
                      <a:r>
                        <a:rPr lang="nl-NL" b="0" i="0" dirty="0">
                          <a:solidFill>
                            <a:srgbClr val="C4071B"/>
                          </a:solidFill>
                          <a:effectLst/>
                        </a:rPr>
                        <a:t>3 </a:t>
                      </a:r>
                      <a:r>
                        <a:rPr lang="nl-NL" dirty="0">
                          <a:effectLst/>
                        </a:rPr>
                        <a:t>  En deze dingen zullen zij u doen, omdat zij de Vader niet gekend hebben en Mij ook niet.</a:t>
                      </a:r>
                    </a:p>
                    <a:p>
                      <a:pPr fontAlgn="t"/>
                      <a:r>
                        <a:rPr lang="nl-NL" b="0" i="0" dirty="0">
                          <a:solidFill>
                            <a:srgbClr val="C4071B"/>
                          </a:solidFill>
                          <a:effectLst/>
                        </a:rPr>
                        <a:t>4 </a:t>
                      </a:r>
                      <a:r>
                        <a:rPr lang="nl-NL" dirty="0">
                          <a:effectLst/>
                        </a:rPr>
                        <a:t>  Maar deze dingen heb Ik tot u gesproken, opdat, wanneer de tijd komt, u zich herinnert dat Ik ze u gezegd heb; maar deze dingen heb Ik u van het begin af niet gezegd, omdat Ik bij u was</a:t>
                      </a:r>
                      <a:r>
                        <a:rPr lang="nl-NL" dirty="0" smtClean="0">
                          <a:effectLst/>
                        </a:rPr>
                        <a:t>.</a:t>
                      </a:r>
                    </a:p>
                    <a:p>
                      <a:pPr fontAlgn="t"/>
                      <a:endParaRPr lang="nl-NL" dirty="0">
                        <a:effectLst/>
                      </a:endParaRPr>
                    </a:p>
                    <a:p>
                      <a:pPr fontAlgn="t"/>
                      <a:r>
                        <a:rPr lang="nl-NL" b="1" dirty="0">
                          <a:solidFill>
                            <a:srgbClr val="432175"/>
                          </a:solidFill>
                          <a:effectLst/>
                        </a:rPr>
                        <a:t>De Heilige Geest en Zijn werk</a:t>
                      </a:r>
                    </a:p>
                    <a:p>
                      <a:pPr fontAlgn="t"/>
                      <a:r>
                        <a:rPr lang="nl-NL" b="0" i="0" dirty="0">
                          <a:solidFill>
                            <a:srgbClr val="C4071B"/>
                          </a:solidFill>
                          <a:effectLst/>
                        </a:rPr>
                        <a:t>5 </a:t>
                      </a:r>
                      <a:r>
                        <a:rPr lang="nl-NL" dirty="0">
                          <a:effectLst/>
                        </a:rPr>
                        <a:t>En nu ga Ik heen naar Hem Die Mij gezonden heeft, en niemand van u vraagt Mij: Waar gaat U heen?</a:t>
                      </a:r>
                    </a:p>
                    <a:p>
                      <a:pPr fontAlgn="t"/>
                      <a:r>
                        <a:rPr lang="nl-NL" b="0" i="0" dirty="0">
                          <a:solidFill>
                            <a:srgbClr val="C4071B"/>
                          </a:solidFill>
                          <a:effectLst/>
                        </a:rPr>
                        <a:t>6 </a:t>
                      </a:r>
                      <a:r>
                        <a:rPr lang="nl-NL" dirty="0">
                          <a:effectLst/>
                        </a:rPr>
                        <a:t>Maar omdat Ik deze dingen tot u gesproken heb, heeft de droefheid uw hart vervuld.</a:t>
                      </a:r>
                    </a:p>
                    <a:p>
                      <a:pPr fontAlgn="t"/>
                      <a:r>
                        <a:rPr lang="nl-NL" b="0" i="0" dirty="0">
                          <a:solidFill>
                            <a:srgbClr val="C4071B"/>
                          </a:solidFill>
                          <a:effectLst/>
                        </a:rPr>
                        <a:t>7 </a:t>
                      </a:r>
                      <a:r>
                        <a:rPr lang="nl-NL" dirty="0">
                          <a:effectLst/>
                        </a:rPr>
                        <a:t>Maar Ik zeg u de waarheid: </a:t>
                      </a:r>
                      <a:r>
                        <a:rPr lang="nl-NL" u="sng" dirty="0">
                          <a:solidFill>
                            <a:srgbClr val="FF0000"/>
                          </a:solidFill>
                          <a:effectLst/>
                        </a:rPr>
                        <a:t>Het is nuttig voor u dat Ik wegga, </a:t>
                      </a:r>
                      <a:r>
                        <a:rPr lang="nl-NL" dirty="0">
                          <a:effectLst/>
                        </a:rPr>
                        <a:t>want als Ik niet wegga, zal de Trooster niet naar u toe komen;  maar als Ik heenga, zal Ik Hem naar u toe zenden.</a:t>
                      </a:r>
                    </a:p>
                  </a:txBody>
                  <a:tcPr marL="66675" marR="66675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026" name="Picture 2" descr="http://www.biblija.net/images/ref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46375"/>
            <a:ext cx="104775" cy="10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ttp://www.biblija.net/images/ref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775" y="2746375"/>
            <a:ext cx="104775" cy="10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biblija.net/images/ref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2138" y="2746375"/>
            <a:ext cx="104775" cy="10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ttp://www.biblija.net/images/ref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8500" y="2746375"/>
            <a:ext cx="104775" cy="10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82724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nl-NL" dirty="0" smtClean="0"/>
              <a:t>De Metamorfose</a:t>
            </a:r>
            <a:endParaRPr lang="nl-NL" dirty="0"/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9095490"/>
              </p:ext>
            </p:extLst>
          </p:nvPr>
        </p:nvGraphicFramePr>
        <p:xfrm>
          <a:off x="399489" y="2266560"/>
          <a:ext cx="8229600" cy="1958340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nl-NL" b="0" i="0" dirty="0" smtClean="0">
                          <a:solidFill>
                            <a:srgbClr val="C4071B"/>
                          </a:solidFill>
                          <a:effectLst/>
                        </a:rPr>
                        <a:t>Markus 9:33-35</a:t>
                      </a:r>
                    </a:p>
                    <a:p>
                      <a:pPr fontAlgn="t"/>
                      <a:r>
                        <a:rPr lang="nl-NL" b="0" i="0" dirty="0" smtClean="0">
                          <a:solidFill>
                            <a:srgbClr val="C4071B"/>
                          </a:solidFill>
                          <a:effectLst/>
                        </a:rPr>
                        <a:t>33</a:t>
                      </a:r>
                      <a:r>
                        <a:rPr lang="nl-NL" b="0" i="0" dirty="0">
                          <a:solidFill>
                            <a:srgbClr val="C4071B"/>
                          </a:solidFill>
                          <a:effectLst/>
                        </a:rPr>
                        <a:t> </a:t>
                      </a:r>
                      <a:r>
                        <a:rPr lang="nl-NL" dirty="0">
                          <a:effectLst/>
                        </a:rPr>
                        <a:t>  En Hij kwam in </a:t>
                      </a:r>
                      <a:r>
                        <a:rPr lang="nl-NL" dirty="0" err="1">
                          <a:effectLst/>
                        </a:rPr>
                        <a:t>Kapernaüm</a:t>
                      </a:r>
                      <a:r>
                        <a:rPr lang="nl-NL" dirty="0">
                          <a:effectLst/>
                        </a:rPr>
                        <a:t> en toen Hij thuisgekomen was, vroeg Hij hun: Waarover had u het met elkaar onderweg?</a:t>
                      </a:r>
                    </a:p>
                    <a:p>
                      <a:pPr fontAlgn="t"/>
                      <a:r>
                        <a:rPr lang="nl-NL" b="0" i="0" dirty="0">
                          <a:solidFill>
                            <a:srgbClr val="C4071B"/>
                          </a:solidFill>
                          <a:effectLst/>
                        </a:rPr>
                        <a:t>34 </a:t>
                      </a:r>
                      <a:r>
                        <a:rPr lang="nl-NL" dirty="0">
                          <a:effectLst/>
                        </a:rPr>
                        <a:t>Maar zij zwegen, want zij hadden onderweg een woordenwisseling met elkaar gehad over </a:t>
                      </a:r>
                      <a:r>
                        <a:rPr lang="nl-NL" u="sng" dirty="0">
                          <a:solidFill>
                            <a:srgbClr val="FF0000"/>
                          </a:solidFill>
                          <a:effectLst/>
                        </a:rPr>
                        <a:t>wie de belangrijkste</a:t>
                      </a:r>
                      <a:r>
                        <a:rPr lang="nl-NL" dirty="0">
                          <a:effectLst/>
                        </a:rPr>
                        <a:t> </a:t>
                      </a:r>
                      <a:r>
                        <a:rPr lang="nl-NL" i="1" dirty="0">
                          <a:effectLst/>
                        </a:rPr>
                        <a:t>was</a:t>
                      </a:r>
                      <a:r>
                        <a:rPr lang="nl-NL" dirty="0">
                          <a:effectLst/>
                        </a:rPr>
                        <a:t>.</a:t>
                      </a:r>
                    </a:p>
                    <a:p>
                      <a:pPr fontAlgn="t"/>
                      <a:r>
                        <a:rPr lang="nl-NL" b="0" i="0" dirty="0">
                          <a:solidFill>
                            <a:srgbClr val="C4071B"/>
                          </a:solidFill>
                          <a:effectLst/>
                        </a:rPr>
                        <a:t>35 </a:t>
                      </a:r>
                      <a:r>
                        <a:rPr lang="nl-NL" dirty="0">
                          <a:effectLst/>
                        </a:rPr>
                        <a:t>En Hij ging zitten, riep de twaalf en zei tegen hen:  Als iemand de eerste wil zijn, moet hij de laatste van allen zijn en een dienaar van allen.</a:t>
                      </a:r>
                    </a:p>
                  </a:txBody>
                  <a:tcPr marL="66675" marR="66675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050" name="Picture 2" descr="http://www.biblija.net/images/ref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3981450"/>
            <a:ext cx="104775" cy="10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http://www.biblija.net/images/ref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775" y="3981450"/>
            <a:ext cx="104775" cy="10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971600" y="1772816"/>
            <a:ext cx="36884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Metamorfose van het hart </a:t>
            </a:r>
            <a:endParaRPr lang="nl-NL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7" name="Tabel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60258982"/>
              </p:ext>
            </p:extLst>
          </p:nvPr>
        </p:nvGraphicFramePr>
        <p:xfrm>
          <a:off x="482983" y="4941168"/>
          <a:ext cx="8229600" cy="861060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nl-NL" b="1" dirty="0">
                          <a:solidFill>
                            <a:srgbClr val="432175"/>
                          </a:solidFill>
                          <a:effectLst/>
                        </a:rPr>
                        <a:t>De ware eer</a:t>
                      </a:r>
                    </a:p>
                    <a:p>
                      <a:pPr fontAlgn="t"/>
                      <a:r>
                        <a:rPr lang="nl-NL" b="0" i="0" dirty="0">
                          <a:solidFill>
                            <a:srgbClr val="C4071B"/>
                          </a:solidFill>
                          <a:effectLst/>
                        </a:rPr>
                        <a:t>24 </a:t>
                      </a:r>
                      <a:r>
                        <a:rPr lang="nl-NL" dirty="0">
                          <a:effectLst/>
                        </a:rPr>
                        <a:t>Er ontstond ook onenigheid onder hen over </a:t>
                      </a:r>
                      <a:r>
                        <a:rPr lang="nl-NL" u="sng" dirty="0">
                          <a:solidFill>
                            <a:srgbClr val="FF0000"/>
                          </a:solidFill>
                          <a:effectLst/>
                        </a:rPr>
                        <a:t>wie van hen geacht werd de belangrijkste </a:t>
                      </a:r>
                      <a:r>
                        <a:rPr lang="nl-NL" dirty="0">
                          <a:effectLst/>
                        </a:rPr>
                        <a:t>te zijn.</a:t>
                      </a:r>
                    </a:p>
                  </a:txBody>
                  <a:tcPr marL="66675" marR="66675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9" name="Tekstvak 8"/>
          <p:cNvSpPr txBox="1"/>
          <p:nvPr/>
        </p:nvSpPr>
        <p:spPr>
          <a:xfrm>
            <a:off x="509587" y="4653136"/>
            <a:ext cx="1288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>
                <a:solidFill>
                  <a:srgbClr val="C00000"/>
                </a:solidFill>
              </a:rPr>
              <a:t>Lukas 22:24</a:t>
            </a:r>
            <a:endParaRPr lang="nl-NL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336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620688"/>
            <a:ext cx="3258427" cy="4896544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1844824"/>
            <a:ext cx="4340720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53783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nl-NL" dirty="0" smtClean="0"/>
              <a:t>Handelingen 5:26-42</a:t>
            </a:r>
            <a:endParaRPr lang="nl-NL" dirty="0"/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951773104"/>
              </p:ext>
            </p:extLst>
          </p:nvPr>
        </p:nvGraphicFramePr>
        <p:xfrm>
          <a:off x="427647" y="1988840"/>
          <a:ext cx="8229600" cy="1409700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nl-NL" b="0" i="0" dirty="0">
                          <a:solidFill>
                            <a:srgbClr val="C4071B"/>
                          </a:solidFill>
                          <a:effectLst/>
                        </a:rPr>
                        <a:t>40 </a:t>
                      </a:r>
                      <a:r>
                        <a:rPr lang="nl-NL" dirty="0">
                          <a:effectLst/>
                        </a:rPr>
                        <a:t>En zij lieten zich door hem overtuigen; en toen zij de apostelen bij zich geroepen hadden, geselden zij hen en </a:t>
                      </a:r>
                      <a:r>
                        <a:rPr lang="nl-NL" dirty="0" smtClean="0">
                          <a:effectLst/>
                        </a:rPr>
                        <a:t>geboden </a:t>
                      </a:r>
                      <a:r>
                        <a:rPr lang="nl-NL" i="1" dirty="0" smtClean="0">
                          <a:effectLst/>
                        </a:rPr>
                        <a:t>hun</a:t>
                      </a:r>
                      <a:r>
                        <a:rPr lang="nl-NL" dirty="0">
                          <a:effectLst/>
                        </a:rPr>
                        <a:t> dat zij niet zouden spreken in de Naam van Jezus, en zij lieten </a:t>
                      </a:r>
                      <a:r>
                        <a:rPr lang="nl-NL" i="1" dirty="0">
                          <a:effectLst/>
                        </a:rPr>
                        <a:t>hen</a:t>
                      </a:r>
                      <a:r>
                        <a:rPr lang="nl-NL" dirty="0">
                          <a:effectLst/>
                        </a:rPr>
                        <a:t> gaan.</a:t>
                      </a:r>
                    </a:p>
                    <a:p>
                      <a:pPr fontAlgn="t"/>
                      <a:r>
                        <a:rPr lang="nl-NL" b="0" i="0" dirty="0">
                          <a:solidFill>
                            <a:srgbClr val="C4071B"/>
                          </a:solidFill>
                          <a:effectLst/>
                        </a:rPr>
                        <a:t>41 </a:t>
                      </a:r>
                      <a:r>
                        <a:rPr lang="nl-NL" dirty="0">
                          <a:effectLst/>
                        </a:rPr>
                        <a:t>Zij dan gingen weg uit de tegenwoordigheid van de Raad  en </a:t>
                      </a:r>
                      <a:r>
                        <a:rPr lang="nl-NL" dirty="0">
                          <a:solidFill>
                            <a:srgbClr val="FF0000"/>
                          </a:solidFill>
                          <a:effectLst/>
                        </a:rPr>
                        <a:t>waren verblijd dat zij waardig geacht waren, omwille van Zijn Naam smaadheid te lijden.</a:t>
                      </a:r>
                    </a:p>
                  </a:txBody>
                  <a:tcPr marL="66675" marR="66675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198" y="1556792"/>
            <a:ext cx="3076483" cy="612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88872" numCol="1" anchor="ctr" anchorCtr="0" compatLnSpc="1">
            <a:prstTxWarp prst="textNoShape">
              <a:avLst/>
            </a:prstTxWarp>
            <a:spAutoFit/>
          </a:bodyPr>
          <a:lstStyle>
            <a:lvl1pPr indent="158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158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Handelingen 5:40-41</a:t>
            </a:r>
          </a:p>
          <a:p>
            <a:pPr marL="0" marR="0" lvl="0" indent="158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nl-NL" altLang="nl-NL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nl-NL" altLang="nl-NL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nl-NL" altLang="nl-NL" sz="600" b="1" i="0" u="none" strike="noStrike" cap="none" normalizeH="0" baseline="0" dirty="0" smtClean="0">
              <a:ln>
                <a:noFill/>
              </a:ln>
              <a:solidFill>
                <a:srgbClr val="432175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http://www.biblija.net/images/ref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5078413"/>
            <a:ext cx="104775" cy="10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626391"/>
            <a:ext cx="4681909" cy="3113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49312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nl-NL" dirty="0">
                <a:solidFill>
                  <a:prstClr val="black"/>
                </a:solidFill>
              </a:rPr>
              <a:t>De Metamorfose</a:t>
            </a:r>
            <a:endParaRPr lang="nl-NL" dirty="0"/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89267404"/>
              </p:ext>
            </p:extLst>
          </p:nvPr>
        </p:nvGraphicFramePr>
        <p:xfrm>
          <a:off x="457200" y="3140968"/>
          <a:ext cx="8229600" cy="2781300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nl-NL" b="1" dirty="0">
                          <a:solidFill>
                            <a:srgbClr val="432175"/>
                          </a:solidFill>
                          <a:effectLst/>
                        </a:rPr>
                        <a:t>De derde aankondiging van het lijden</a:t>
                      </a:r>
                    </a:p>
                    <a:p>
                      <a:pPr fontAlgn="t"/>
                      <a:r>
                        <a:rPr lang="nl-NL" b="0" i="0" dirty="0">
                          <a:solidFill>
                            <a:srgbClr val="C4071B"/>
                          </a:solidFill>
                          <a:effectLst/>
                        </a:rPr>
                        <a:t>31 </a:t>
                      </a:r>
                      <a:r>
                        <a:rPr lang="nl-NL" dirty="0">
                          <a:effectLst/>
                        </a:rPr>
                        <a:t>  En Hij nam de twaalf bij Zich en zei tegen hen: Zie, wij gaan naar Jeruzalem en alles  wat geschreven is door de profeten zal aan de Zoon des mensen volbracht worden.</a:t>
                      </a:r>
                    </a:p>
                    <a:p>
                      <a:pPr fontAlgn="t"/>
                      <a:r>
                        <a:rPr lang="nl-NL" b="0" i="0" dirty="0">
                          <a:solidFill>
                            <a:srgbClr val="C4071B"/>
                          </a:solidFill>
                          <a:effectLst/>
                        </a:rPr>
                        <a:t>32 </a:t>
                      </a:r>
                      <a:r>
                        <a:rPr lang="nl-NL" dirty="0">
                          <a:effectLst/>
                        </a:rPr>
                        <a:t>  Want Hij zal aan de heidenen worden overgeleverd en bespot worden en smadelijk behandeld en bespuwd worden.</a:t>
                      </a:r>
                    </a:p>
                    <a:p>
                      <a:pPr fontAlgn="t"/>
                      <a:r>
                        <a:rPr lang="nl-NL" b="0" i="0" dirty="0">
                          <a:solidFill>
                            <a:srgbClr val="C4071B"/>
                          </a:solidFill>
                          <a:effectLst/>
                        </a:rPr>
                        <a:t>33 </a:t>
                      </a:r>
                      <a:r>
                        <a:rPr lang="nl-NL" dirty="0">
                          <a:effectLst/>
                        </a:rPr>
                        <a:t>En zij zullen Hem doden, nadat zij Hem gegeseld hebben en op de derde dag zal Hij weer opstaan.</a:t>
                      </a:r>
                    </a:p>
                    <a:p>
                      <a:pPr fontAlgn="t"/>
                      <a:r>
                        <a:rPr lang="nl-NL" b="0" i="0" dirty="0">
                          <a:solidFill>
                            <a:srgbClr val="C4071B"/>
                          </a:solidFill>
                          <a:effectLst/>
                        </a:rPr>
                        <a:t>34 </a:t>
                      </a:r>
                      <a:r>
                        <a:rPr lang="nl-NL" dirty="0">
                          <a:solidFill>
                            <a:srgbClr val="FF0000"/>
                          </a:solidFill>
                          <a:effectLst/>
                        </a:rPr>
                        <a:t>Zij begrepen echter niets van deze dingen </a:t>
                      </a:r>
                      <a:r>
                        <a:rPr lang="nl-NL" dirty="0">
                          <a:effectLst/>
                        </a:rPr>
                        <a:t>en dit woord was voor hen verborgen en zij begrepen niet wat er gezegd werd.</a:t>
                      </a:r>
                    </a:p>
                  </a:txBody>
                  <a:tcPr marL="66675" marR="66675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3528" y="2511015"/>
            <a:ext cx="2597186" cy="643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88872" numCol="1" anchor="ctr" anchorCtr="0" compatLnSpc="1">
            <a:prstTxWarp prst="textNoShape">
              <a:avLst/>
            </a:prstTxWarp>
            <a:spAutoFit/>
          </a:bodyPr>
          <a:lstStyle>
            <a:lvl1pPr indent="158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158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Lukas 18:31-34</a:t>
            </a:r>
          </a:p>
          <a:p>
            <a:pPr marL="0" marR="0" lvl="0" indent="158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nl-NL" altLang="nl-NL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nl-NL" altLang="nl-NL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nl-NL" altLang="nl-NL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 </a:t>
            </a:r>
            <a:r>
              <a:rPr kumimoji="0" lang="nl-NL" altLang="nl-NL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  </a:t>
            </a:r>
            <a:r>
              <a:rPr kumimoji="0" lang="nl-NL" altLang="nl-NL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nl-NL" altLang="nl-NL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 </a:t>
            </a:r>
            <a:endParaRPr kumimoji="0" lang="nl-NL" altLang="nl-NL" sz="1800" b="1" i="0" u="none" strike="noStrike" cap="none" normalizeH="0" baseline="0" dirty="0" smtClean="0">
              <a:ln>
                <a:noFill/>
              </a:ln>
              <a:solidFill>
                <a:srgbClr val="432175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http://www.biblija.net/images/ref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32175"/>
            <a:ext cx="104775" cy="10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http://www.biblija.net/images/ref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775" y="3432175"/>
            <a:ext cx="104775" cy="10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biblija.net/images/ref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200" y="3432175"/>
            <a:ext cx="104775" cy="10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538162" y="1844824"/>
            <a:ext cx="44662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 smtClean="0">
                <a:solidFill>
                  <a:srgbClr val="FF0000"/>
                </a:solidFill>
              </a:rPr>
              <a:t>Metamorfose van het inzicht</a:t>
            </a:r>
            <a:endParaRPr lang="nl-NL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6635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nl-NL" dirty="0">
                <a:solidFill>
                  <a:prstClr val="black"/>
                </a:solidFill>
              </a:rPr>
              <a:t>De Metamorfose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844824"/>
            <a:ext cx="2304256" cy="4972342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7904" y="2276872"/>
            <a:ext cx="5272014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7782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nl-NL" dirty="0"/>
              <a:t>De Metamorfose</a:t>
            </a: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</p:nvPr>
        </p:nvGraphicFramePr>
        <p:xfrm>
          <a:off x="457200" y="2746851"/>
          <a:ext cx="8229600" cy="2232660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nl-NL" b="0" i="0" dirty="0">
                          <a:solidFill>
                            <a:srgbClr val="C4071B"/>
                          </a:solidFill>
                          <a:effectLst/>
                        </a:rPr>
                        <a:t>36 </a:t>
                      </a:r>
                      <a:r>
                        <a:rPr lang="nl-NL" dirty="0">
                          <a:effectLst/>
                        </a:rPr>
                        <a:t>Laat dan heel het huis van Israël zeker weten dat God Hem tot een Heere en Christus gemaakt heeft, </a:t>
                      </a:r>
                      <a:r>
                        <a:rPr lang="nl-NL" i="1" dirty="0">
                          <a:effectLst/>
                        </a:rPr>
                        <a:t>namelijk</a:t>
                      </a:r>
                      <a:r>
                        <a:rPr lang="nl-NL" dirty="0">
                          <a:effectLst/>
                        </a:rPr>
                        <a:t> deze Jezus, Die u gekruisigd hebt.</a:t>
                      </a:r>
                    </a:p>
                    <a:p>
                      <a:pPr fontAlgn="t"/>
                      <a:r>
                        <a:rPr lang="nl-NL" b="1" dirty="0">
                          <a:solidFill>
                            <a:srgbClr val="432175"/>
                          </a:solidFill>
                          <a:effectLst/>
                        </a:rPr>
                        <a:t>De eerste bekeerden</a:t>
                      </a:r>
                    </a:p>
                    <a:p>
                      <a:pPr fontAlgn="t"/>
                      <a:r>
                        <a:rPr lang="nl-NL" b="0" i="0" dirty="0">
                          <a:solidFill>
                            <a:srgbClr val="C4071B"/>
                          </a:solidFill>
                          <a:effectLst/>
                        </a:rPr>
                        <a:t>37 </a:t>
                      </a:r>
                      <a:r>
                        <a:rPr lang="nl-NL" dirty="0">
                          <a:effectLst/>
                        </a:rPr>
                        <a:t>  En toen zij </a:t>
                      </a:r>
                      <a:r>
                        <a:rPr lang="nl-NL" i="1" dirty="0">
                          <a:effectLst/>
                        </a:rPr>
                        <a:t>dit</a:t>
                      </a:r>
                      <a:r>
                        <a:rPr lang="nl-NL" dirty="0">
                          <a:effectLst/>
                        </a:rPr>
                        <a:t> hoorden, werden zij diep in het hart geraakt en zeiden tegen Petrus en de andere apostelen:  Wat moeten wij doen, mannenbroeders?</a:t>
                      </a:r>
                    </a:p>
                    <a:p>
                      <a:pPr fontAlgn="t"/>
                      <a:r>
                        <a:rPr lang="nl-NL" b="0" i="0" dirty="0">
                          <a:solidFill>
                            <a:srgbClr val="C4071B"/>
                          </a:solidFill>
                          <a:effectLst/>
                        </a:rPr>
                        <a:t>38 </a:t>
                      </a:r>
                      <a:r>
                        <a:rPr lang="nl-NL" dirty="0">
                          <a:effectLst/>
                        </a:rPr>
                        <a:t>En Petrus zei tegen hen: Bekeer u en laat ieder van u gedoopt worden in de Naam van Jezus Christus, tot vergeving van de zonden; en u zult de gave van de Heilige Geest ontvangen.</a:t>
                      </a:r>
                    </a:p>
                  </a:txBody>
                  <a:tcPr marL="66675" marR="66675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3528" y="2338125"/>
            <a:ext cx="3195105" cy="643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88872" numCol="1" anchor="ctr" anchorCtr="0" compatLnSpc="1">
            <a:prstTxWarp prst="textNoShape">
              <a:avLst/>
            </a:prstTxWarp>
            <a:spAutoFit/>
          </a:bodyPr>
          <a:lstStyle>
            <a:lvl1pPr indent="158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158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Handelingen </a:t>
            </a:r>
            <a:r>
              <a:rPr kumimoji="0" lang="nl-NL" altLang="nl-NL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2:36-38</a:t>
            </a:r>
          </a:p>
          <a:p>
            <a:pPr marL="0" marR="0" lvl="0" indent="158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nl-NL" altLang="nl-NL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nl-NL" altLang="nl-NL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nl-NL" altLang="nl-NL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 </a:t>
            </a:r>
            <a:r>
              <a:rPr kumimoji="0" lang="nl-NL" altLang="nl-NL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 </a:t>
            </a:r>
            <a:endParaRPr kumimoji="0" lang="nl-NL" altLang="nl-NL" sz="1800" b="1" i="0" u="none" strike="noStrike" cap="none" normalizeH="0" baseline="0" dirty="0" smtClean="0">
              <a:ln>
                <a:noFill/>
              </a:ln>
              <a:solidFill>
                <a:srgbClr val="432175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http://www.biblija.net/images/ref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4667250"/>
            <a:ext cx="104775" cy="10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http://www.biblija.net/images/ref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775" y="4667250"/>
            <a:ext cx="104775" cy="10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/>
          <p:cNvSpPr/>
          <p:nvPr/>
        </p:nvSpPr>
        <p:spPr>
          <a:xfrm>
            <a:off x="457200" y="1700808"/>
            <a:ext cx="44662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nl-NL" sz="2800" b="1" dirty="0">
                <a:solidFill>
                  <a:srgbClr val="FF0000"/>
                </a:solidFill>
              </a:rPr>
              <a:t>Metamorfose van het inzicht</a:t>
            </a:r>
          </a:p>
        </p:txBody>
      </p:sp>
    </p:spTree>
    <p:extLst>
      <p:ext uri="{BB962C8B-B14F-4D97-AF65-F5344CB8AC3E}">
        <p14:creationId xmlns:p14="http://schemas.microsoft.com/office/powerpoint/2010/main" xmlns="" val="3518741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l-NL" dirty="0"/>
              <a:t>De Metamorfose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20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400" dirty="0">
                <a:solidFill>
                  <a:srgbClr val="FF0000"/>
                </a:solidFill>
              </a:rPr>
              <a:t>De </a:t>
            </a:r>
            <a:r>
              <a:rPr lang="nl-NL" sz="2400" dirty="0" smtClean="0">
                <a:solidFill>
                  <a:srgbClr val="FF0000"/>
                </a:solidFill>
              </a:rPr>
              <a:t>Metamorfose van de weerbaarheid</a:t>
            </a:r>
            <a:endParaRPr lang="nl-NL" sz="2400" dirty="0">
              <a:solidFill>
                <a:srgbClr val="FF0000"/>
              </a:solidFill>
            </a:endParaRPr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50554039"/>
              </p:ext>
            </p:extLst>
          </p:nvPr>
        </p:nvGraphicFramePr>
        <p:xfrm>
          <a:off x="457200" y="2671384"/>
          <a:ext cx="8229600" cy="1684020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nl-NL" b="0" i="0" dirty="0">
                          <a:solidFill>
                            <a:srgbClr val="C4071B"/>
                          </a:solidFill>
                          <a:effectLst/>
                        </a:rPr>
                        <a:t>49 </a:t>
                      </a:r>
                      <a:r>
                        <a:rPr lang="nl-NL" dirty="0">
                          <a:effectLst/>
                        </a:rPr>
                        <a:t>Dagelijks was Ik bij u in de tempel onderwijs aan het geven en u hebt Mij niet gegrepen, maar </a:t>
                      </a:r>
                      <a:r>
                        <a:rPr lang="nl-NL" i="1" dirty="0">
                          <a:effectLst/>
                        </a:rPr>
                        <a:t>dit gebeurt</a:t>
                      </a:r>
                      <a:r>
                        <a:rPr lang="nl-NL" dirty="0">
                          <a:effectLst/>
                        </a:rPr>
                        <a:t>  opdat de Schriften vervuld worden.</a:t>
                      </a:r>
                    </a:p>
                    <a:p>
                      <a:pPr fontAlgn="t"/>
                      <a:r>
                        <a:rPr lang="nl-NL" b="0" i="0" dirty="0">
                          <a:solidFill>
                            <a:srgbClr val="C4071B"/>
                          </a:solidFill>
                          <a:effectLst/>
                        </a:rPr>
                        <a:t>50 </a:t>
                      </a:r>
                      <a:r>
                        <a:rPr lang="nl-NL" dirty="0">
                          <a:effectLst/>
                        </a:rPr>
                        <a:t>  En </a:t>
                      </a:r>
                      <a:r>
                        <a:rPr lang="nl-NL" i="1" dirty="0">
                          <a:solidFill>
                            <a:srgbClr val="FF0000"/>
                          </a:solidFill>
                          <a:effectLst/>
                        </a:rPr>
                        <a:t>Zijn discipelen</a:t>
                      </a:r>
                      <a:r>
                        <a:rPr lang="nl-NL" dirty="0">
                          <a:solidFill>
                            <a:srgbClr val="FF0000"/>
                          </a:solidFill>
                          <a:effectLst/>
                        </a:rPr>
                        <a:t> verlieten Hem en vluchtten allen.</a:t>
                      </a:r>
                    </a:p>
                    <a:p>
                      <a:pPr fontAlgn="t"/>
                      <a:r>
                        <a:rPr lang="nl-NL" b="0" i="0" dirty="0">
                          <a:solidFill>
                            <a:srgbClr val="C4071B"/>
                          </a:solidFill>
                          <a:effectLst/>
                        </a:rPr>
                        <a:t>51 </a:t>
                      </a:r>
                      <a:r>
                        <a:rPr lang="nl-NL" dirty="0">
                          <a:effectLst/>
                        </a:rPr>
                        <a:t>En een zekere jongeman, die een linnen kleed om het naakte lichaam geslagen had, volgde Hem, en de jongemannen grepen hem,</a:t>
                      </a:r>
                    </a:p>
                    <a:p>
                      <a:pPr fontAlgn="t"/>
                      <a:r>
                        <a:rPr lang="nl-NL" b="0" i="0" dirty="0">
                          <a:solidFill>
                            <a:srgbClr val="C4071B"/>
                          </a:solidFill>
                          <a:effectLst/>
                        </a:rPr>
                        <a:t>52 </a:t>
                      </a:r>
                      <a:r>
                        <a:rPr lang="nl-NL" dirty="0">
                          <a:effectLst/>
                        </a:rPr>
                        <a:t>maar hij liet het linnen kleed achter en vluchtte naakt van hen weg.</a:t>
                      </a:r>
                    </a:p>
                  </a:txBody>
                  <a:tcPr marL="66675" marR="66675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" y="2288441"/>
            <a:ext cx="2805576" cy="643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88872" numCol="1" anchor="ctr" anchorCtr="0" compatLnSpc="1">
            <a:prstTxWarp prst="textNoShape">
              <a:avLst/>
            </a:prstTxWarp>
            <a:spAutoFit/>
          </a:bodyPr>
          <a:lstStyle>
            <a:lvl1pPr indent="158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158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Markus 14:49-52</a:t>
            </a:r>
          </a:p>
          <a:p>
            <a:pPr marL="0" marR="0" lvl="0" indent="158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nl-NL" altLang="nl-NL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nl-NL" altLang="nl-NL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nl-NL" altLang="nl-NL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nl-NL" altLang="nl-NL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 </a:t>
            </a:r>
            <a:endParaRPr kumimoji="0" lang="nl-NL" altLang="nl-NL" sz="600" b="1" i="0" u="none" strike="noStrike" cap="none" normalizeH="0" baseline="0" dirty="0" smtClean="0">
              <a:ln>
                <a:noFill/>
              </a:ln>
              <a:solidFill>
                <a:srgbClr val="432175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http://www.biblija.net/images/ref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3981450"/>
            <a:ext cx="104775" cy="10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http://www.biblija.net/images/ref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775" y="3981450"/>
            <a:ext cx="104775" cy="10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e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10615468"/>
              </p:ext>
            </p:extLst>
          </p:nvPr>
        </p:nvGraphicFramePr>
        <p:xfrm>
          <a:off x="457200" y="5157192"/>
          <a:ext cx="8229600" cy="1409700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nl-NL" b="1" dirty="0">
                          <a:solidFill>
                            <a:srgbClr val="432175"/>
                          </a:solidFill>
                          <a:effectLst/>
                        </a:rPr>
                        <a:t>Petrus gewaarschuwd</a:t>
                      </a:r>
                    </a:p>
                    <a:p>
                      <a:pPr fontAlgn="t"/>
                      <a:r>
                        <a:rPr lang="nl-NL" b="0" i="0" dirty="0">
                          <a:solidFill>
                            <a:srgbClr val="C4071B"/>
                          </a:solidFill>
                          <a:effectLst/>
                        </a:rPr>
                        <a:t>27 </a:t>
                      </a:r>
                      <a:r>
                        <a:rPr lang="nl-NL" dirty="0">
                          <a:effectLst/>
                        </a:rPr>
                        <a:t>  En Jezus zei tegen hen: U zult in deze nacht allen aanstoot aan Mij nemen, want er is geschreven:  Ik zal de Herder slaan en de schapen zullen uiteengedreven worden.</a:t>
                      </a:r>
                    </a:p>
                    <a:p>
                      <a:pPr fontAlgn="t"/>
                      <a:r>
                        <a:rPr lang="nl-NL" b="0" i="0" dirty="0">
                          <a:solidFill>
                            <a:srgbClr val="C4071B"/>
                          </a:solidFill>
                          <a:effectLst/>
                        </a:rPr>
                        <a:t>28 </a:t>
                      </a:r>
                      <a:r>
                        <a:rPr lang="nl-NL" dirty="0">
                          <a:effectLst/>
                        </a:rPr>
                        <a:t>  Maar nadat Ik opgewekt zal zijn, zal Ik u voorgaan naar </a:t>
                      </a:r>
                      <a:r>
                        <a:rPr lang="nl-NL" dirty="0" err="1">
                          <a:effectLst/>
                        </a:rPr>
                        <a:t>Galilea</a:t>
                      </a:r>
                      <a:r>
                        <a:rPr lang="nl-NL" dirty="0">
                          <a:effectLst/>
                        </a:rPr>
                        <a:t>.</a:t>
                      </a:r>
                    </a:p>
                    <a:p>
                      <a:pPr fontAlgn="t"/>
                      <a:r>
                        <a:rPr lang="nl-NL" b="0" i="0" dirty="0">
                          <a:solidFill>
                            <a:srgbClr val="C4071B"/>
                          </a:solidFill>
                          <a:effectLst/>
                        </a:rPr>
                        <a:t>29 </a:t>
                      </a:r>
                      <a:r>
                        <a:rPr lang="nl-NL" dirty="0">
                          <a:effectLst/>
                        </a:rPr>
                        <a:t>En Petrus zei tegen Hem: Ook al zullen allen aanstoot </a:t>
                      </a:r>
                      <a:r>
                        <a:rPr lang="nl-NL" i="1" dirty="0">
                          <a:effectLst/>
                        </a:rPr>
                        <a:t>aan U</a:t>
                      </a:r>
                      <a:r>
                        <a:rPr lang="nl-NL" dirty="0">
                          <a:effectLst/>
                        </a:rPr>
                        <a:t> nemen, ik echter niet.</a:t>
                      </a:r>
                    </a:p>
                  </a:txBody>
                  <a:tcPr marL="66675" marR="66675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57200" y="4725144"/>
            <a:ext cx="2805576" cy="643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88872" numCol="1" anchor="ctr" anchorCtr="0" compatLnSpc="1">
            <a:prstTxWarp prst="textNoShape">
              <a:avLst/>
            </a:prstTxWarp>
            <a:spAutoFit/>
          </a:bodyPr>
          <a:lstStyle>
            <a:lvl1pPr indent="1587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158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Markus 14:27-29</a:t>
            </a:r>
          </a:p>
          <a:p>
            <a:pPr marL="0" marR="0" lvl="0" indent="158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nl-NL" altLang="nl-NL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nl-NL" altLang="nl-NL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nl-NL" altLang="nl-NL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 </a:t>
            </a:r>
            <a:r>
              <a:rPr kumimoji="0" lang="nl-NL" altLang="nl-NL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  </a:t>
            </a:r>
            <a:r>
              <a:rPr kumimoji="0" lang="nl-NL" altLang="nl-NL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nl-NL" altLang="nl-NL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 </a:t>
            </a:r>
            <a:endParaRPr kumimoji="0" lang="nl-NL" altLang="nl-NL" sz="1800" b="1" i="0" u="none" strike="noStrike" cap="none" normalizeH="0" baseline="0" dirty="0" smtClean="0">
              <a:ln>
                <a:noFill/>
              </a:ln>
              <a:solidFill>
                <a:srgbClr val="432175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9" name="Picture 5" descr="http://www.biblija.net/images/ref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4117975"/>
            <a:ext cx="104775" cy="10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www.biblija.net/images/ref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775" y="4117975"/>
            <a:ext cx="104775" cy="10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http://www.biblija.net/images/ref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200" y="4117975"/>
            <a:ext cx="104775" cy="10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4848692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86</Words>
  <Application>Microsoft Office PowerPoint</Application>
  <PresentationFormat>On-screen Show (4:3)</PresentationFormat>
  <Paragraphs>67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Kantoorthema</vt:lpstr>
      <vt:lpstr>De Metamorfose</vt:lpstr>
      <vt:lpstr>Johannes 16:1-7</vt:lpstr>
      <vt:lpstr>De Metamorfose</vt:lpstr>
      <vt:lpstr>Slide 4</vt:lpstr>
      <vt:lpstr>Handelingen 5:26-42</vt:lpstr>
      <vt:lpstr>De Metamorfose</vt:lpstr>
      <vt:lpstr>De Metamorfose</vt:lpstr>
      <vt:lpstr>De Metamorfose</vt:lpstr>
      <vt:lpstr>De Metamorfose</vt:lpstr>
      <vt:lpstr>De Metamorfose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kracht van Gods Woord</dc:title>
  <dc:creator>Peter Vaas</dc:creator>
  <cp:lastModifiedBy>Peter Vaas</cp:lastModifiedBy>
  <cp:revision>19</cp:revision>
  <dcterms:created xsi:type="dcterms:W3CDTF">2013-10-04T16:59:12Z</dcterms:created>
  <dcterms:modified xsi:type="dcterms:W3CDTF">2026-07-26T05:48:55Z</dcterms:modified>
</cp:coreProperties>
</file>