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ECF7B-D773-671E-E6FE-21A703450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48C2FF5-AA85-913E-06BC-44EE07909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61F310-938B-756E-0576-133106968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42F-E165-4AA4-8A6B-E0BBD34EFD71}" type="datetimeFigureOut">
              <a:rPr lang="nl-BE" smtClean="0"/>
              <a:t>10/08/2025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70F9C3-C130-0CD0-D746-2D1D965E9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0F1E20-971D-FDD5-8D3D-6FBF49AF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3E03-9EE2-456C-80E6-36FD936EB1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355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D7DC4-6A11-7D75-4DDD-0887EE9B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0D8567-FE7A-F112-69D3-5887F96D7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545E41-949C-8F8B-ECAB-826F728B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42F-E165-4AA4-8A6B-E0BBD34EFD71}" type="datetimeFigureOut">
              <a:rPr lang="nl-BE" smtClean="0"/>
              <a:t>10/08/2025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C02D1A-140B-6D52-1BB9-9277479A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3AF576-5D67-642A-4B02-5232722E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3E03-9EE2-456C-80E6-36FD936EB1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90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2263445-B7A4-03B0-A34F-A1AB37980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B5B68E-FDEE-ECC6-F2ED-77078C55D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9F9ED1-E589-BA10-95AB-BE751168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42F-E165-4AA4-8A6B-E0BBD34EFD71}" type="datetimeFigureOut">
              <a:rPr lang="nl-BE" smtClean="0"/>
              <a:t>10/08/2025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9825DB-38BB-0FA4-AC2E-A13F35BD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B18EDF-F05E-3C53-0538-FC30E095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3E03-9EE2-456C-80E6-36FD936EB1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139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F829A-24ED-05DD-9D9A-68170314F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69AA0C-82B2-5D9C-E795-B84B6C5FE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3F241B-6D6C-84C0-EBC7-ACE6F6985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42F-E165-4AA4-8A6B-E0BBD34EFD71}" type="datetimeFigureOut">
              <a:rPr lang="nl-BE" smtClean="0"/>
              <a:t>10/08/2025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40D263-85F1-984F-88D6-4A12AEF2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72FC7A-FD1B-8A8E-2821-6990512A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3E03-9EE2-456C-80E6-36FD936EB1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677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4B276-F6D5-0D1A-2BE7-DB918399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E7D41E-59BB-F4A7-0084-ECF6E429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B975FD-90E3-4A8E-63C8-B4A0C77FE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42F-E165-4AA4-8A6B-E0BBD34EFD71}" type="datetimeFigureOut">
              <a:rPr lang="nl-BE" smtClean="0"/>
              <a:t>10/08/2025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7DF4AE-57DC-AE59-39D1-6220C0C1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EA8F1A-B3FF-55B5-5758-9AED99CD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3E03-9EE2-456C-80E6-36FD936EB1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03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5DF75-3C5D-A4D0-223F-76E6FB61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EE5C8-8B96-3E35-C9EB-97A2AF22E5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74204A-26F6-B82D-CE73-6DF0EBAA2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7C836E-94EA-C2CB-A0DC-28D08FC1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42F-E165-4AA4-8A6B-E0BBD34EFD71}" type="datetimeFigureOut">
              <a:rPr lang="nl-BE" smtClean="0"/>
              <a:t>10/08/2025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5F56E3-BD0D-000B-0D02-8C499FA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874BCB-0576-B379-AFC6-DC8D6BA1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3E03-9EE2-456C-80E6-36FD936EB1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414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9E0BB-6179-698B-E1BA-86F91FCA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52EAF7-B938-B140-89BE-2E7C22730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91EE46-A29B-D8B9-AF35-83DB0C4C5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C42A26A-F378-75E7-D25B-5F2E5F7E4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4F44845-FB3B-8BF2-818D-658C82BAB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0D0F19B-3E12-8E96-01E3-C23777B3C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42F-E165-4AA4-8A6B-E0BBD34EFD71}" type="datetimeFigureOut">
              <a:rPr lang="nl-BE" smtClean="0"/>
              <a:t>10/08/2025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B3A679-A01A-BAD4-2F82-C107E361A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DD23B1-5BA1-A2F9-75BB-54AF49C3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3E03-9EE2-456C-80E6-36FD936EB1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622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8F361-2925-A55A-0A3F-880297581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73B8AC8-A03F-5D85-1B29-E726F8374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42F-E165-4AA4-8A6B-E0BBD34EFD71}" type="datetimeFigureOut">
              <a:rPr lang="nl-BE" smtClean="0"/>
              <a:t>10/08/2025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803709F-5EF1-9785-15EE-14C09E0C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429A28-3E74-BD15-EC81-7BBA60A1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3E03-9EE2-456C-80E6-36FD936EB1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591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0DC7FF2-C5CE-E47B-106B-564DD859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42F-E165-4AA4-8A6B-E0BBD34EFD71}" type="datetimeFigureOut">
              <a:rPr lang="nl-BE" smtClean="0"/>
              <a:t>10/08/2025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3B1E934-EB90-709E-5B34-94E9629FD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C614C8F-AFC3-0766-BEA6-763CDBFE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3E03-9EE2-456C-80E6-36FD936EB1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107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B4DE89-6502-BD88-13D5-3EFC902B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73A81F-3A82-7589-4D0A-6B26F07B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092915-F2CD-6E23-D638-C971C6477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F9269A-DFA9-528A-0EC2-9C7C8CB4C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42F-E165-4AA4-8A6B-E0BBD34EFD71}" type="datetimeFigureOut">
              <a:rPr lang="nl-BE" smtClean="0"/>
              <a:t>10/08/2025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F523B7-0C20-E4A2-B524-5343A7EE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962DFE-7853-1362-0E5C-0DF68F99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3E03-9EE2-456C-80E6-36FD936EB1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629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B2E5A9-A461-AF8C-FC35-A552CF64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B04A6A5-DFA0-6B0D-6686-E453AE1CF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603978-C906-50BE-3EDF-D5E2C3164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FE2FFEB-4106-B980-117B-4F23A521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D42F-E165-4AA4-8A6B-E0BBD34EFD71}" type="datetimeFigureOut">
              <a:rPr lang="nl-BE" smtClean="0"/>
              <a:t>10/08/2025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59170B7-D0CB-078A-3684-D7B381A9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704FF1-BFE9-F8F5-6CEB-83F388D4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93E03-9EE2-456C-80E6-36FD936EB1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2601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B19999-946C-3C12-3850-307FDA860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75457A-8F68-FF04-28EC-229A0804F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97C4AF-0D7B-BD54-973C-8A273CACF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8DD42F-E165-4AA4-8A6B-E0BBD34EFD71}" type="datetimeFigureOut">
              <a:rPr lang="nl-BE" smtClean="0"/>
              <a:t>10/08/2025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485AA8-75C2-91E7-581E-360A2FCB6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9E9D69-15E5-9A89-F2F4-797B7D197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993E03-9EE2-456C-80E6-36FD936EB13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923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62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C6FC0A-1BF1-09AA-58ED-855CE50FE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irror Merope | antique brass">
            <a:extLst>
              <a:ext uri="{FF2B5EF4-FFF2-40B4-BE49-F238E27FC236}">
                <a16:creationId xmlns:a16="http://schemas.microsoft.com/office/drawing/2014/main" id="{0DF396AF-D813-D9C0-E55B-9604F8E5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4BDB6DEC-9991-821E-DEB3-B228716F7490}"/>
              </a:ext>
            </a:extLst>
          </p:cNvPr>
          <p:cNvSpPr txBox="1"/>
          <p:nvPr/>
        </p:nvSpPr>
        <p:spPr>
          <a:xfrm>
            <a:off x="48126" y="243512"/>
            <a:ext cx="635267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600" dirty="0">
                <a:solidFill>
                  <a:schemeClr val="bg1"/>
                </a:solidFill>
              </a:rPr>
              <a:t>Kijk in de spiegel en wees eerlijk met jezelf.</a:t>
            </a:r>
          </a:p>
          <a:p>
            <a:pPr algn="ctr"/>
            <a:endParaRPr lang="nl-BE" sz="2600" dirty="0">
              <a:solidFill>
                <a:schemeClr val="bg1"/>
              </a:solidFill>
            </a:endParaRPr>
          </a:p>
          <a:p>
            <a:pPr algn="ctr"/>
            <a:r>
              <a:rPr lang="nl-BE" sz="2600" dirty="0">
                <a:solidFill>
                  <a:schemeClr val="bg1"/>
                </a:solidFill>
              </a:rPr>
              <a:t>Jakobus roept op tot een geloof dat leeft.</a:t>
            </a:r>
          </a:p>
          <a:p>
            <a:pPr algn="ctr"/>
            <a:endParaRPr lang="nl-BE" sz="2600" dirty="0">
              <a:solidFill>
                <a:schemeClr val="bg1"/>
              </a:solidFill>
            </a:endParaRPr>
          </a:p>
          <a:p>
            <a:pPr algn="ctr"/>
            <a:r>
              <a:rPr lang="nl-BE" sz="2600" dirty="0">
                <a:solidFill>
                  <a:schemeClr val="bg1"/>
                </a:solidFill>
              </a:rPr>
              <a:t>Enkel mogelijk door de Heilige Geest!</a:t>
            </a:r>
          </a:p>
          <a:p>
            <a:endParaRPr lang="nl-BE" sz="2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BE" sz="2600" dirty="0">
                <a:solidFill>
                  <a:schemeClr val="bg1"/>
                </a:solidFill>
              </a:rPr>
              <a:t>Vertrouw dus niet op jezelf</a:t>
            </a:r>
          </a:p>
          <a:p>
            <a:pPr marL="285750" indent="-285750">
              <a:buFontTx/>
              <a:buChar char="-"/>
            </a:pPr>
            <a:r>
              <a:rPr lang="nl-BE" sz="2600" dirty="0">
                <a:solidFill>
                  <a:schemeClr val="bg1"/>
                </a:solidFill>
              </a:rPr>
              <a:t>Verwacht alles van Hem</a:t>
            </a:r>
          </a:p>
          <a:p>
            <a:pPr marL="285750" indent="-285750">
              <a:buFontTx/>
              <a:buChar char="-"/>
            </a:pPr>
            <a:r>
              <a:rPr lang="nl-BE" sz="2600" dirty="0">
                <a:solidFill>
                  <a:schemeClr val="bg1"/>
                </a:solidFill>
              </a:rPr>
              <a:t>Laat Zijn Geest je hart vullen, zodat Zijn vrucht (niet de jouwe) zichtbaar wordt.</a:t>
            </a:r>
          </a:p>
          <a:p>
            <a:pPr marL="285750" indent="-285750">
              <a:buFontTx/>
              <a:buChar char="-"/>
            </a:pPr>
            <a:endParaRPr lang="nl-BE" sz="2400" dirty="0">
              <a:solidFill>
                <a:schemeClr val="bg1"/>
              </a:solidFill>
            </a:endParaRPr>
          </a:p>
          <a:p>
            <a:r>
              <a:rPr lang="nl-NL" sz="2400" i="1" baseline="30000" dirty="0">
                <a:solidFill>
                  <a:schemeClr val="bg1"/>
                </a:solidFill>
              </a:rPr>
              <a:t>13</a:t>
            </a:r>
            <a:r>
              <a:rPr lang="nl-NL" sz="2400" i="1" dirty="0">
                <a:solidFill>
                  <a:schemeClr val="bg1"/>
                </a:solidFill>
              </a:rPr>
              <a:t>Want het is God die zowel het willen als het handelen bij u teweegbrengt, omdat het Hem behaagt. (fil2:13)</a:t>
            </a:r>
            <a:endParaRPr lang="nl-B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6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8CF625-8CBF-F95F-BDDF-83617610B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7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65B3C2-18AD-662F-E17C-2AA3AEE0D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528992"/>
            <a:ext cx="12191999" cy="1400400"/>
          </a:xfrm>
        </p:spPr>
        <p:txBody>
          <a:bodyPr wrap="square" anchor="b">
            <a:noAutofit/>
          </a:bodyPr>
          <a:lstStyle/>
          <a:p>
            <a:r>
              <a:rPr lang="nl-BE" sz="4400" dirty="0">
                <a:solidFill>
                  <a:schemeClr val="bg1"/>
                </a:solidFill>
              </a:rPr>
              <a:t>Word je bemoedigd of ontmoedigd door de Bijbel?</a:t>
            </a:r>
          </a:p>
        </p:txBody>
      </p:sp>
      <p:pic>
        <p:nvPicPr>
          <p:cNvPr id="1026" name="Picture 2" descr="Martin Luther: His Trip to Rome (1510) | Worldly Saints">
            <a:extLst>
              <a:ext uri="{FF2B5EF4-FFF2-40B4-BE49-F238E27FC236}">
                <a16:creationId xmlns:a16="http://schemas.microsoft.com/office/drawing/2014/main" id="{363BA7F0-BEB8-D54B-525B-7947A3C27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425"/>
          <a:stretch>
            <a:fillRect/>
          </a:stretch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lfkastijding - Wikipedia">
            <a:extLst>
              <a:ext uri="{FF2B5EF4-FFF2-40B4-BE49-F238E27FC236}">
                <a16:creationId xmlns:a16="http://schemas.microsoft.com/office/drawing/2014/main" id="{7A724E21-FD87-FE8F-DF68-389643541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r="1" b="2523"/>
          <a:stretch>
            <a:fillRect/>
          </a:stretch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kstvak 2">
            <a:extLst>
              <a:ext uri="{FF2B5EF4-FFF2-40B4-BE49-F238E27FC236}">
                <a16:creationId xmlns:a16="http://schemas.microsoft.com/office/drawing/2014/main" id="{C1BCB52E-FB96-9FBB-EA81-BDCC4AF31507}"/>
              </a:ext>
            </a:extLst>
          </p:cNvPr>
          <p:cNvSpPr txBox="1"/>
          <p:nvPr/>
        </p:nvSpPr>
        <p:spPr>
          <a:xfrm>
            <a:off x="872836" y="4929392"/>
            <a:ext cx="99046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i="1" dirty="0">
                <a:solidFill>
                  <a:schemeClr val="bg1"/>
                </a:solidFill>
              </a:rPr>
              <a:t>‘Wees volmaakt, zoals jullie Hemelse Vader volmaakt is.’ </a:t>
            </a:r>
            <a:r>
              <a:rPr lang="nl-NL" sz="2000" dirty="0">
                <a:solidFill>
                  <a:schemeClr val="bg1"/>
                </a:solidFill>
              </a:rPr>
              <a:t>(Mt5:48)</a:t>
            </a:r>
          </a:p>
          <a:p>
            <a:r>
              <a:rPr lang="nl-NL" sz="2000" i="1" dirty="0">
                <a:solidFill>
                  <a:schemeClr val="bg1"/>
                </a:solidFill>
              </a:rPr>
              <a:t>‘Wees heilig want ik, de Heer, jullie God, is heilig.’ </a:t>
            </a:r>
            <a:r>
              <a:rPr lang="nl-NL" sz="2000" dirty="0">
                <a:solidFill>
                  <a:schemeClr val="bg1"/>
                </a:solidFill>
              </a:rPr>
              <a:t>(Lv19:2)</a:t>
            </a:r>
          </a:p>
          <a:p>
            <a:r>
              <a:rPr lang="nl-NL" sz="2000" i="1" dirty="0">
                <a:solidFill>
                  <a:schemeClr val="bg1"/>
                </a:solidFill>
              </a:rPr>
              <a:t>‘Wie zegt: ‘Ik ken Hem,’ maar zich niet aan zijn geboden houdt is een leugenaar.’ </a:t>
            </a:r>
            <a:r>
              <a:rPr lang="nl-NL" sz="2000" dirty="0">
                <a:solidFill>
                  <a:schemeClr val="bg1"/>
                </a:solidFill>
              </a:rPr>
              <a:t>(1Joh2:4)</a:t>
            </a:r>
          </a:p>
          <a:p>
            <a:r>
              <a:rPr lang="nl-NL" sz="2000" i="1" dirty="0">
                <a:solidFill>
                  <a:schemeClr val="bg1"/>
                </a:solidFill>
              </a:rPr>
              <a:t>‘Wie zegt in Hem te blijven, behoort in de voetstappen van Jezus te treden.’ </a:t>
            </a:r>
            <a:r>
              <a:rPr lang="nl-NL" sz="2000" dirty="0">
                <a:solidFill>
                  <a:schemeClr val="bg1"/>
                </a:solidFill>
              </a:rPr>
              <a:t>(1Joh2:6)</a:t>
            </a:r>
          </a:p>
          <a:p>
            <a:r>
              <a:rPr lang="nl-NL" sz="2000" i="1" dirty="0">
                <a:solidFill>
                  <a:schemeClr val="bg1"/>
                </a:solidFill>
              </a:rPr>
              <a:t>‘Geloof zonder werken is dood.’ </a:t>
            </a:r>
            <a:r>
              <a:rPr lang="nl-NL" sz="2000" dirty="0">
                <a:solidFill>
                  <a:schemeClr val="bg1"/>
                </a:solidFill>
              </a:rPr>
              <a:t>(Jk2:17)</a:t>
            </a:r>
            <a:endParaRPr lang="nl-B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7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6EB11-4151-01F4-C349-12EF56B39425}"/>
              </a:ext>
            </a:extLst>
          </p:cNvPr>
          <p:cNvSpPr txBox="1">
            <a:spLocks/>
          </p:cNvSpPr>
          <p:nvPr/>
        </p:nvSpPr>
        <p:spPr>
          <a:xfrm>
            <a:off x="1" y="-477400"/>
            <a:ext cx="12191999" cy="14004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dirty="0">
                <a:solidFill>
                  <a:schemeClr val="bg1"/>
                </a:solidFill>
              </a:rPr>
              <a:t>De brief van Jakobus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89F354F-92DA-E83C-7FA2-4763CAA84E3D}"/>
              </a:ext>
            </a:extLst>
          </p:cNvPr>
          <p:cNvSpPr txBox="1"/>
          <p:nvPr/>
        </p:nvSpPr>
        <p:spPr>
          <a:xfrm>
            <a:off x="1205345" y="923000"/>
            <a:ext cx="96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Van Jakobus, dienaar </a:t>
            </a:r>
            <a:r>
              <a:rPr lang="nl-NL" i="1" dirty="0">
                <a:solidFill>
                  <a:schemeClr val="bg1"/>
                </a:solidFill>
              </a:rPr>
              <a:t>(</a:t>
            </a:r>
            <a:r>
              <a:rPr lang="nl-NL" i="1" dirty="0" err="1">
                <a:solidFill>
                  <a:schemeClr val="bg1"/>
                </a:solidFill>
              </a:rPr>
              <a:t>doulos</a:t>
            </a:r>
            <a:r>
              <a:rPr lang="nl-NL" i="1" dirty="0">
                <a:solidFill>
                  <a:schemeClr val="bg1"/>
                </a:solidFill>
              </a:rPr>
              <a:t> = slaaf) </a:t>
            </a:r>
            <a:r>
              <a:rPr lang="nl-NL" sz="2400" dirty="0">
                <a:solidFill>
                  <a:schemeClr val="bg1"/>
                </a:solidFill>
              </a:rPr>
              <a:t>van God en van de Heer Jezus Christus. Aan de twaalf stammen in de diaspora. Ik groet u.</a:t>
            </a:r>
          </a:p>
          <a:p>
            <a:pPr algn="r"/>
            <a:r>
              <a:rPr lang="nl-NL" sz="2400" dirty="0">
                <a:solidFill>
                  <a:schemeClr val="bg1"/>
                </a:solidFill>
              </a:rPr>
              <a:t>Jakobus 1:1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175E13D-CCE0-A104-F23F-55E77F035025}"/>
              </a:ext>
            </a:extLst>
          </p:cNvPr>
          <p:cNvSpPr txBox="1"/>
          <p:nvPr/>
        </p:nvSpPr>
        <p:spPr>
          <a:xfrm>
            <a:off x="117902" y="2671006"/>
            <a:ext cx="9871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Een oproep: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Om zich te haasten om te luisteren, maar traag zijn om te spreken (1:19)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Om daders van het Woord te zijn (1:22)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Dat geloof zonder werken dood is (2:17)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Dat de tong een vuur is (3:6)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Om geduldig te zijn tot de komst van de Heer (5:7)</a:t>
            </a:r>
          </a:p>
        </p:txBody>
      </p:sp>
      <p:pic>
        <p:nvPicPr>
          <p:cNvPr id="6" name="Afbeelding 5" descr="Afbeelding met tekst, boek, papier, Publicatie&#10;&#10;Door AI gegenereerde inhoud is mogelijk onjuist.">
            <a:extLst>
              <a:ext uri="{FF2B5EF4-FFF2-40B4-BE49-F238E27FC236}">
                <a16:creationId xmlns:a16="http://schemas.microsoft.com/office/drawing/2014/main" id="{C30D6888-AD2B-4627-DC2E-5C6C10EDB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" r="8617" b="6522"/>
          <a:stretch>
            <a:fillRect/>
          </a:stretch>
        </p:blipFill>
        <p:spPr>
          <a:xfrm rot="10800000">
            <a:off x="8302198" y="4009834"/>
            <a:ext cx="3374136" cy="27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BCF90-D2BD-0FB7-6A48-EEFF8113F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889486-3DF1-AD37-53CF-2C00417BC274}"/>
              </a:ext>
            </a:extLst>
          </p:cNvPr>
          <p:cNvSpPr txBox="1">
            <a:spLocks/>
          </p:cNvSpPr>
          <p:nvPr/>
        </p:nvSpPr>
        <p:spPr>
          <a:xfrm>
            <a:off x="1" y="-477400"/>
            <a:ext cx="12191999" cy="14004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dirty="0">
                <a:solidFill>
                  <a:schemeClr val="bg1"/>
                </a:solidFill>
              </a:rPr>
              <a:t>De spiegel van Jakobus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9B86500-A638-9625-CBBD-702FF8921865}"/>
              </a:ext>
            </a:extLst>
          </p:cNvPr>
          <p:cNvSpPr txBox="1"/>
          <p:nvPr/>
        </p:nvSpPr>
        <p:spPr>
          <a:xfrm>
            <a:off x="1205345" y="923000"/>
            <a:ext cx="964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aseline="30000" dirty="0">
                <a:solidFill>
                  <a:schemeClr val="bg1"/>
                </a:solidFill>
              </a:rPr>
              <a:t>23</a:t>
            </a:r>
            <a:r>
              <a:rPr lang="nl-NL" sz="2400" dirty="0">
                <a:solidFill>
                  <a:schemeClr val="bg1"/>
                </a:solidFill>
              </a:rPr>
              <a:t>Want wie de boodschap hoort maar er niets mee doet, is als iemand die het gezicht waarmee hij is geboren in de spiegel bekijkt: </a:t>
            </a:r>
            <a:r>
              <a:rPr lang="nl-NL" sz="2400" baseline="30000" dirty="0">
                <a:solidFill>
                  <a:schemeClr val="bg1"/>
                </a:solidFill>
              </a:rPr>
              <a:t>24</a:t>
            </a:r>
            <a:r>
              <a:rPr lang="nl-NL" sz="2400" dirty="0">
                <a:solidFill>
                  <a:schemeClr val="bg1"/>
                </a:solidFill>
              </a:rPr>
              <a:t>hij ziet zichzelf, maar zodra hij wegloopt is hij vergeten hoe hij eruitzag. </a:t>
            </a:r>
          </a:p>
          <a:p>
            <a:pPr algn="r"/>
            <a:r>
              <a:rPr lang="nl-NL" sz="2400" dirty="0">
                <a:solidFill>
                  <a:schemeClr val="bg1"/>
                </a:solidFill>
              </a:rPr>
              <a:t>Jakobus 1:23-24</a:t>
            </a:r>
            <a:endParaRPr lang="nl-BE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Myth about broken mirror superstition is considered | HILO">
            <a:extLst>
              <a:ext uri="{FF2B5EF4-FFF2-40B4-BE49-F238E27FC236}">
                <a16:creationId xmlns:a16="http://schemas.microsoft.com/office/drawing/2014/main" id="{70192A13-09B2-A23E-4A05-87F1F3B50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74" y="2761084"/>
            <a:ext cx="6142303" cy="409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6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E79CD4-84A5-9184-6C27-428049972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B36B9-5B99-9E16-0DCE-130BADA59445}"/>
              </a:ext>
            </a:extLst>
          </p:cNvPr>
          <p:cNvSpPr txBox="1">
            <a:spLocks/>
          </p:cNvSpPr>
          <p:nvPr/>
        </p:nvSpPr>
        <p:spPr>
          <a:xfrm>
            <a:off x="1" y="-486544"/>
            <a:ext cx="12191999" cy="14004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dirty="0">
                <a:solidFill>
                  <a:schemeClr val="bg1"/>
                </a:solidFill>
              </a:rPr>
              <a:t>De lat ligt heel hoog – kan je het aan?</a:t>
            </a:r>
          </a:p>
        </p:txBody>
      </p:sp>
      <p:pic>
        <p:nvPicPr>
          <p:cNvPr id="4098" name="Picture 2" descr="Waarom de lat altijd zo hoog leggen? [7 Tips voor meer Rust]">
            <a:extLst>
              <a:ext uri="{FF2B5EF4-FFF2-40B4-BE49-F238E27FC236}">
                <a16:creationId xmlns:a16="http://schemas.microsoft.com/office/drawing/2014/main" id="{F1EC9C5D-062F-672F-0C00-0F7AB13A3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744"/>
            <a:ext cx="12191998" cy="521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B7C2C4F-5185-DB76-C748-B3A4B7DB1CDB}"/>
              </a:ext>
            </a:extLst>
          </p:cNvPr>
          <p:cNvSpPr txBox="1"/>
          <p:nvPr/>
        </p:nvSpPr>
        <p:spPr>
          <a:xfrm>
            <a:off x="449179" y="2191747"/>
            <a:ext cx="11293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ik doe niet wat ik wil, het goede, maar juist wat ik niet wil, het kwade, dat doe ik.</a:t>
            </a:r>
          </a:p>
          <a:p>
            <a:pPr algn="r"/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Romeinen 7:19</a:t>
            </a: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EC68F46-591A-D4CC-0805-2F64C9836831}"/>
              </a:ext>
            </a:extLst>
          </p:cNvPr>
          <p:cNvSpPr txBox="1"/>
          <p:nvPr/>
        </p:nvSpPr>
        <p:spPr>
          <a:xfrm>
            <a:off x="449179" y="3740043"/>
            <a:ext cx="11293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 ben de wijnstok en jullie zijn de ranken. Als iemand in Mij blijft en Ik in hem, zal hij veel vruchten voortbrengen. Maar zonder Mij kun je niets doen.</a:t>
            </a:r>
          </a:p>
          <a:p>
            <a:pPr algn="r"/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Johannes 15:5</a:t>
            </a: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A0A2755-D427-EECC-65F5-CBDDC0332ADC}"/>
              </a:ext>
            </a:extLst>
          </p:cNvPr>
          <p:cNvSpPr txBox="1"/>
          <p:nvPr/>
        </p:nvSpPr>
        <p:spPr>
          <a:xfrm>
            <a:off x="449179" y="5657671"/>
            <a:ext cx="11293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het is God die zowel het willen als het handelen bij u teweegbrengt, omdat het Hem behaagt. </a:t>
            </a:r>
          </a:p>
          <a:p>
            <a:pPr algn="r"/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Filippenzen 2:13</a:t>
            </a:r>
            <a:endParaRPr lang="nl-B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6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D81F08-FF2C-0BE3-02CB-FAEF58C9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F8B9F-E50D-A73D-129A-B8B442A1FFD0}"/>
              </a:ext>
            </a:extLst>
          </p:cNvPr>
          <p:cNvSpPr txBox="1">
            <a:spLocks/>
          </p:cNvSpPr>
          <p:nvPr/>
        </p:nvSpPr>
        <p:spPr>
          <a:xfrm>
            <a:off x="1" y="-477400"/>
            <a:ext cx="12191999" cy="14004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dirty="0">
                <a:solidFill>
                  <a:schemeClr val="bg1"/>
                </a:solidFill>
              </a:rPr>
              <a:t>De Heilige Geest als enige krachtbron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5BF93FB-7779-55A6-9546-C23AD52B5B5D}"/>
              </a:ext>
            </a:extLst>
          </p:cNvPr>
          <p:cNvSpPr txBox="1"/>
          <p:nvPr/>
        </p:nvSpPr>
        <p:spPr>
          <a:xfrm>
            <a:off x="429768" y="923000"/>
            <a:ext cx="11329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aseline="30000" dirty="0">
                <a:solidFill>
                  <a:schemeClr val="bg1"/>
                </a:solidFill>
              </a:rPr>
              <a:t>26</a:t>
            </a:r>
            <a:r>
              <a:rPr lang="nl-NL" sz="2400" dirty="0">
                <a:solidFill>
                  <a:schemeClr val="bg1"/>
                </a:solidFill>
              </a:rPr>
              <a:t>Ik zal jullie een nieuw hart en een nieuwe geest geven, Ik zal je versteende hart uit je lichaam halen en je er een levend hart voor in de plaats geven. </a:t>
            </a:r>
            <a:r>
              <a:rPr lang="nl-NL" sz="2400" baseline="30000" dirty="0">
                <a:solidFill>
                  <a:schemeClr val="bg1"/>
                </a:solidFill>
              </a:rPr>
              <a:t>27</a:t>
            </a:r>
            <a:r>
              <a:rPr lang="nl-NL" sz="2400" dirty="0">
                <a:solidFill>
                  <a:schemeClr val="bg1"/>
                </a:solidFill>
              </a:rPr>
              <a:t>Ik zal jullie mijn geest geven en ervoor zorgen dat jullie je aan mijn bepalingen houden en mijn regels naleven.</a:t>
            </a:r>
          </a:p>
          <a:p>
            <a:pPr algn="r"/>
            <a:r>
              <a:rPr lang="nl-NL" sz="2000" dirty="0">
                <a:solidFill>
                  <a:schemeClr val="bg1"/>
                </a:solidFill>
              </a:rPr>
              <a:t>Ezechiël 36:26-27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CA9F451-EEEF-915B-A7E6-8A86FAC6AA3F}"/>
              </a:ext>
            </a:extLst>
          </p:cNvPr>
          <p:cNvSpPr txBox="1"/>
          <p:nvPr/>
        </p:nvSpPr>
        <p:spPr>
          <a:xfrm>
            <a:off x="429768" y="2924248"/>
            <a:ext cx="113294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3:</a:t>
            </a:r>
            <a:r>
              <a:rPr lang="nl-NL" sz="2000" baseline="30000" dirty="0">
                <a:solidFill>
                  <a:schemeClr val="bg1"/>
                </a:solidFill>
              </a:rPr>
              <a:t>13</a:t>
            </a:r>
            <a:r>
              <a:rPr lang="nl-NL" sz="2000" dirty="0">
                <a:solidFill>
                  <a:schemeClr val="bg1"/>
                </a:solidFill>
              </a:rPr>
              <a:t>Wie van u kan wijs en verstandig genoemd worden? Laat hij het daadwerkelijk bewijzen door een onberispelijk leven en door wijze </a:t>
            </a:r>
            <a:r>
              <a:rPr lang="nl-NL" sz="2000" b="1" dirty="0">
                <a:solidFill>
                  <a:schemeClr val="bg1"/>
                </a:solidFill>
              </a:rPr>
              <a:t>zachtmoedigheid</a:t>
            </a:r>
            <a:r>
              <a:rPr lang="nl-NL" sz="2000" dirty="0">
                <a:solidFill>
                  <a:schemeClr val="bg1"/>
                </a:solidFill>
              </a:rPr>
              <a:t>.</a:t>
            </a:r>
          </a:p>
          <a:p>
            <a:r>
              <a:rPr lang="nl-NL" sz="2000" dirty="0">
                <a:solidFill>
                  <a:schemeClr val="bg1"/>
                </a:solidFill>
              </a:rPr>
              <a:t>3:</a:t>
            </a:r>
            <a:r>
              <a:rPr lang="nl-NL" sz="2000" baseline="30000" dirty="0">
                <a:solidFill>
                  <a:schemeClr val="bg1"/>
                </a:solidFill>
              </a:rPr>
              <a:t>18</a:t>
            </a:r>
            <a:r>
              <a:rPr lang="nl-NL" sz="2000" dirty="0">
                <a:solidFill>
                  <a:schemeClr val="bg1"/>
                </a:solidFill>
              </a:rPr>
              <a:t>Waar in </a:t>
            </a:r>
            <a:r>
              <a:rPr lang="nl-NL" sz="2000" b="1" dirty="0">
                <a:solidFill>
                  <a:schemeClr val="bg1"/>
                </a:solidFill>
              </a:rPr>
              <a:t>vrede</a:t>
            </a:r>
            <a:r>
              <a:rPr lang="nl-NL" sz="2000" dirty="0">
                <a:solidFill>
                  <a:schemeClr val="bg1"/>
                </a:solidFill>
              </a:rPr>
              <a:t> wordt gezaaid, brengt gerechtigheid haar vruchten voort voor hen die vrede stichten.</a:t>
            </a:r>
          </a:p>
          <a:p>
            <a:r>
              <a:rPr lang="nl-NL" sz="2000" dirty="0">
                <a:solidFill>
                  <a:schemeClr val="bg1"/>
                </a:solidFill>
              </a:rPr>
              <a:t>5:</a:t>
            </a:r>
            <a:r>
              <a:rPr lang="nl-NL" sz="2000" baseline="30000" dirty="0">
                <a:solidFill>
                  <a:schemeClr val="bg1"/>
                </a:solidFill>
              </a:rPr>
              <a:t>7</a:t>
            </a:r>
            <a:r>
              <a:rPr lang="nl-NL" sz="2000" dirty="0">
                <a:solidFill>
                  <a:schemeClr val="bg1"/>
                </a:solidFill>
              </a:rPr>
              <a:t>Heb </a:t>
            </a:r>
            <a:r>
              <a:rPr lang="nl-NL" sz="2000" b="1" dirty="0">
                <a:solidFill>
                  <a:schemeClr val="bg1"/>
                </a:solidFill>
              </a:rPr>
              <a:t>geduld</a:t>
            </a:r>
            <a:r>
              <a:rPr lang="nl-NL" sz="2000" dirty="0">
                <a:solidFill>
                  <a:schemeClr val="bg1"/>
                </a:solidFill>
              </a:rPr>
              <a:t>, broeders en zusters, tot de Heer komt… </a:t>
            </a:r>
            <a:r>
              <a:rPr lang="nl-NL" sz="2000" baseline="30000" dirty="0">
                <a:solidFill>
                  <a:schemeClr val="bg1"/>
                </a:solidFill>
              </a:rPr>
              <a:t>8</a:t>
            </a:r>
            <a:r>
              <a:rPr lang="nl-NL" sz="2000" dirty="0">
                <a:solidFill>
                  <a:schemeClr val="bg1"/>
                </a:solidFill>
              </a:rPr>
              <a:t>Wees net zo geduldig en houd moed, want de Heer zal spoedig komen.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5122" name="Picture 2" descr="Person and Work of the Holy Spirit - Alliance World Fellowship">
            <a:extLst>
              <a:ext uri="{FF2B5EF4-FFF2-40B4-BE49-F238E27FC236}">
                <a16:creationId xmlns:a16="http://schemas.microsoft.com/office/drawing/2014/main" id="{2B606DB7-BBDB-DA98-9E49-BACF8242FA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1" t="12056" r="11505" b="3693"/>
          <a:stretch>
            <a:fillRect/>
          </a:stretch>
        </p:blipFill>
        <p:spPr bwMode="auto">
          <a:xfrm>
            <a:off x="9326940" y="4617720"/>
            <a:ext cx="2865059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CA64C69-11CD-EEF7-9CDB-BFA30ED6044C}"/>
              </a:ext>
            </a:extLst>
          </p:cNvPr>
          <p:cNvSpPr txBox="1"/>
          <p:nvPr/>
        </p:nvSpPr>
        <p:spPr>
          <a:xfrm>
            <a:off x="429768" y="4999196"/>
            <a:ext cx="87623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aseline="30000" dirty="0">
                <a:solidFill>
                  <a:schemeClr val="bg1"/>
                </a:solidFill>
              </a:rPr>
              <a:t>22</a:t>
            </a:r>
            <a:r>
              <a:rPr lang="nl-NL" sz="2400" dirty="0">
                <a:solidFill>
                  <a:schemeClr val="bg1"/>
                </a:solidFill>
              </a:rPr>
              <a:t>De vrucht van de Geest is liefde, vreugde en </a:t>
            </a:r>
            <a:r>
              <a:rPr lang="nl-NL" sz="2400" b="1" dirty="0">
                <a:solidFill>
                  <a:schemeClr val="bg1"/>
                </a:solidFill>
              </a:rPr>
              <a:t>vrede</a:t>
            </a:r>
            <a:r>
              <a:rPr lang="nl-NL" sz="2400" dirty="0">
                <a:solidFill>
                  <a:schemeClr val="bg1"/>
                </a:solidFill>
              </a:rPr>
              <a:t>, </a:t>
            </a:r>
            <a:r>
              <a:rPr lang="nl-NL" sz="2400" b="1" dirty="0">
                <a:solidFill>
                  <a:schemeClr val="bg1"/>
                </a:solidFill>
              </a:rPr>
              <a:t>geduld</a:t>
            </a:r>
            <a:r>
              <a:rPr lang="nl-NL" sz="2400" dirty="0">
                <a:solidFill>
                  <a:schemeClr val="bg1"/>
                </a:solidFill>
              </a:rPr>
              <a:t>, vriendelijkheid en goedheid, geloof, </a:t>
            </a:r>
            <a:r>
              <a:rPr lang="nl-NL" sz="2400" baseline="30000" dirty="0">
                <a:solidFill>
                  <a:schemeClr val="bg1"/>
                </a:solidFill>
              </a:rPr>
              <a:t>23</a:t>
            </a:r>
            <a:r>
              <a:rPr lang="nl-NL" sz="2400" b="1" dirty="0">
                <a:solidFill>
                  <a:schemeClr val="bg1"/>
                </a:solidFill>
              </a:rPr>
              <a:t>zachtmoedigheid</a:t>
            </a:r>
            <a:r>
              <a:rPr lang="nl-NL" sz="2400" dirty="0">
                <a:solidFill>
                  <a:schemeClr val="bg1"/>
                </a:solidFill>
              </a:rPr>
              <a:t> en zelfbeheersing. Er is geen wet die daar iets tegen heeft. .”</a:t>
            </a:r>
          </a:p>
          <a:p>
            <a:pPr algn="r"/>
            <a:r>
              <a:rPr lang="nl-BE" dirty="0">
                <a:solidFill>
                  <a:schemeClr val="bg1"/>
                </a:solidFill>
              </a:rPr>
              <a:t>Galaten 5:22-23</a:t>
            </a:r>
          </a:p>
        </p:txBody>
      </p:sp>
    </p:spTree>
    <p:extLst>
      <p:ext uri="{BB962C8B-B14F-4D97-AF65-F5344CB8AC3E}">
        <p14:creationId xmlns:p14="http://schemas.microsoft.com/office/powerpoint/2010/main" val="36661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07BD1C-6FCC-F91E-45E5-BD47651AF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5 Things to Do if Your Car Runs Out of Gas on the Highway - Mach 1 Services">
            <a:extLst>
              <a:ext uri="{FF2B5EF4-FFF2-40B4-BE49-F238E27FC236}">
                <a16:creationId xmlns:a16="http://schemas.microsoft.com/office/drawing/2014/main" id="{D7BD149F-05A1-8B6D-F331-98FD90725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4" b="36"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Freeform: Shape 6150">
            <a:extLst>
              <a:ext uri="{FF2B5EF4-FFF2-40B4-BE49-F238E27FC236}">
                <a16:creationId xmlns:a16="http://schemas.microsoft.com/office/drawing/2014/main" id="{22C6C9C9-83BF-4A6C-A1BF-C1735C61B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524" y="1"/>
            <a:ext cx="7295477" cy="6853457"/>
          </a:xfrm>
          <a:custGeom>
            <a:avLst/>
            <a:gdLst>
              <a:gd name="connsiteX0" fmla="*/ 2113864 w 7295477"/>
              <a:gd name="connsiteY0" fmla="*/ 0 h 6853457"/>
              <a:gd name="connsiteX1" fmla="*/ 5731689 w 7295477"/>
              <a:gd name="connsiteY1" fmla="*/ 0 h 6853457"/>
              <a:gd name="connsiteX2" fmla="*/ 5792604 w 7295477"/>
              <a:gd name="connsiteY2" fmla="*/ 31199 h 6853457"/>
              <a:gd name="connsiteX3" fmla="*/ 7277638 w 7295477"/>
              <a:gd name="connsiteY3" fmla="*/ 1446415 h 6853457"/>
              <a:gd name="connsiteX4" fmla="*/ 7295477 w 7295477"/>
              <a:gd name="connsiteY4" fmla="*/ 1478103 h 6853457"/>
              <a:gd name="connsiteX5" fmla="*/ 7295477 w 7295477"/>
              <a:gd name="connsiteY5" fmla="*/ 5482224 h 6853457"/>
              <a:gd name="connsiteX6" fmla="*/ 7195301 w 7295477"/>
              <a:gd name="connsiteY6" fmla="*/ 5644337 h 6853457"/>
              <a:gd name="connsiteX7" fmla="*/ 5956878 w 7295477"/>
              <a:gd name="connsiteY7" fmla="*/ 6835380 h 6853457"/>
              <a:gd name="connsiteX8" fmla="*/ 5925438 w 7295477"/>
              <a:gd name="connsiteY8" fmla="*/ 6853457 h 6853457"/>
              <a:gd name="connsiteX9" fmla="*/ 1920114 w 7295477"/>
              <a:gd name="connsiteY9" fmla="*/ 6853457 h 6853457"/>
              <a:gd name="connsiteX10" fmla="*/ 1888674 w 7295477"/>
              <a:gd name="connsiteY10" fmla="*/ 6835380 h 6853457"/>
              <a:gd name="connsiteX11" fmla="*/ 0 w 7295477"/>
              <a:gd name="connsiteY11" fmla="*/ 3480517 h 6853457"/>
              <a:gd name="connsiteX12" fmla="*/ 2052949 w 7295477"/>
              <a:gd name="connsiteY12" fmla="*/ 31199 h 685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95477" h="6853457">
                <a:moveTo>
                  <a:pt x="2113864" y="0"/>
                </a:moveTo>
                <a:lnTo>
                  <a:pt x="5731689" y="0"/>
                </a:lnTo>
                <a:lnTo>
                  <a:pt x="5792604" y="31199"/>
                </a:lnTo>
                <a:cubicBezTo>
                  <a:pt x="6404018" y="363339"/>
                  <a:pt x="6917255" y="853303"/>
                  <a:pt x="7277638" y="1446415"/>
                </a:cubicBezTo>
                <a:lnTo>
                  <a:pt x="7295477" y="1478103"/>
                </a:lnTo>
                <a:lnTo>
                  <a:pt x="7295477" y="5482224"/>
                </a:lnTo>
                <a:lnTo>
                  <a:pt x="7195301" y="5644337"/>
                </a:lnTo>
                <a:cubicBezTo>
                  <a:pt x="6875688" y="6126745"/>
                  <a:pt x="6452261" y="6534378"/>
                  <a:pt x="5956878" y="6835380"/>
                </a:cubicBezTo>
                <a:lnTo>
                  <a:pt x="5925438" y="6853457"/>
                </a:lnTo>
                <a:lnTo>
                  <a:pt x="1920114" y="6853457"/>
                </a:lnTo>
                <a:lnTo>
                  <a:pt x="1888674" y="6835380"/>
                </a:lnTo>
                <a:cubicBezTo>
                  <a:pt x="756370" y="6147375"/>
                  <a:pt x="0" y="4902276"/>
                  <a:pt x="0" y="3480517"/>
                </a:cubicBezTo>
                <a:cubicBezTo>
                  <a:pt x="0" y="1991056"/>
                  <a:pt x="830121" y="695479"/>
                  <a:pt x="2052949" y="31199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 descr="Gegenereerde afbeelding">
            <a:extLst>
              <a:ext uri="{FF2B5EF4-FFF2-40B4-BE49-F238E27FC236}">
                <a16:creationId xmlns:a16="http://schemas.microsoft.com/office/drawing/2014/main" id="{8AF137AD-5688-C31B-0D9A-2FF3C63B6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" r="-2" b="2409"/>
          <a:stretch>
            <a:fillRect/>
          </a:stretch>
        </p:blipFill>
        <p:spPr bwMode="auto">
          <a:xfrm>
            <a:off x="5063089" y="1"/>
            <a:ext cx="7128913" cy="6853457"/>
          </a:xfrm>
          <a:custGeom>
            <a:avLst/>
            <a:gdLst/>
            <a:ahLst/>
            <a:cxnLst/>
            <a:rect l="l" t="t" r="r" b="b"/>
            <a:pathLst>
              <a:path w="7128913" h="6853457">
                <a:moveTo>
                  <a:pt x="2343548" y="0"/>
                </a:moveTo>
                <a:lnTo>
                  <a:pt x="5168877" y="0"/>
                </a:lnTo>
                <a:lnTo>
                  <a:pt x="5218299" y="19487"/>
                </a:lnTo>
                <a:cubicBezTo>
                  <a:pt x="5976640" y="340238"/>
                  <a:pt x="6607722" y="902948"/>
                  <a:pt x="7014769" y="1610837"/>
                </a:cubicBezTo>
                <a:lnTo>
                  <a:pt x="7128913" y="1827198"/>
                </a:lnTo>
                <a:lnTo>
                  <a:pt x="7128913" y="5131581"/>
                </a:lnTo>
                <a:lnTo>
                  <a:pt x="7091067" y="5210750"/>
                </a:lnTo>
                <a:cubicBezTo>
                  <a:pt x="6744936" y="5876527"/>
                  <a:pt x="6205281" y="6425584"/>
                  <a:pt x="5546646" y="6783375"/>
                </a:cubicBezTo>
                <a:lnTo>
                  <a:pt x="5409811" y="6853457"/>
                </a:lnTo>
                <a:lnTo>
                  <a:pt x="2102613" y="6853457"/>
                </a:lnTo>
                <a:lnTo>
                  <a:pt x="1965779" y="6783375"/>
                </a:lnTo>
                <a:cubicBezTo>
                  <a:pt x="794873" y="6147301"/>
                  <a:pt x="0" y="4906735"/>
                  <a:pt x="0" y="3480517"/>
                </a:cubicBezTo>
                <a:cubicBezTo>
                  <a:pt x="0" y="1924643"/>
                  <a:pt x="945964" y="589711"/>
                  <a:pt x="2294125" y="19487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75367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CF40B3-5A3C-6145-4373-6B6A0DA53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6A1B6-6525-717A-375B-8CC9E70DB682}"/>
              </a:ext>
            </a:extLst>
          </p:cNvPr>
          <p:cNvSpPr txBox="1">
            <a:spLocks/>
          </p:cNvSpPr>
          <p:nvPr/>
        </p:nvSpPr>
        <p:spPr>
          <a:xfrm>
            <a:off x="1" y="-477400"/>
            <a:ext cx="12191999" cy="14004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dirty="0">
                <a:solidFill>
                  <a:schemeClr val="bg1"/>
                </a:solidFill>
              </a:rPr>
              <a:t>Praktisch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1C0F55B-1AA5-9942-89BF-57416B87C73C}"/>
              </a:ext>
            </a:extLst>
          </p:cNvPr>
          <p:cNvSpPr txBox="1"/>
          <p:nvPr/>
        </p:nvSpPr>
        <p:spPr>
          <a:xfrm>
            <a:off x="0" y="923000"/>
            <a:ext cx="12106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Iemand gekwetst met je woorden?</a:t>
            </a:r>
          </a:p>
          <a:p>
            <a:r>
              <a:rPr lang="nl-NL" sz="2400" dirty="0">
                <a:solidFill>
                  <a:schemeClr val="bg1"/>
                </a:solidFill>
              </a:rPr>
              <a:t>- Zeg niet dat je beter zal opletten of je best doen maar bid:</a:t>
            </a:r>
          </a:p>
          <a:p>
            <a:pPr marL="800100" lvl="1" indent="-34290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“Heilige Geest, vul mijn hart met zachtmoedigheid, zodat mijn woorden leven brengen.”</a:t>
            </a:r>
          </a:p>
          <a:p>
            <a:pPr marL="800100" lvl="1" indent="-342900">
              <a:buFontTx/>
              <a:buChar char="-"/>
            </a:pPr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b="1" dirty="0">
                <a:solidFill>
                  <a:schemeClr val="bg1"/>
                </a:solidFill>
              </a:rPr>
              <a:t>Moeite om te geven aan anderen?</a:t>
            </a:r>
          </a:p>
          <a:p>
            <a:r>
              <a:rPr lang="nl-NL" sz="2400" dirty="0">
                <a:solidFill>
                  <a:schemeClr val="bg1"/>
                </a:solidFill>
              </a:rPr>
              <a:t>-</a:t>
            </a:r>
            <a:r>
              <a:rPr lang="nl-NL" sz="2400" b="1" dirty="0">
                <a:solidFill>
                  <a:schemeClr val="bg1"/>
                </a:solidFill>
              </a:rPr>
              <a:t> </a:t>
            </a:r>
            <a:r>
              <a:rPr lang="nl-NL" sz="2400" dirty="0">
                <a:solidFill>
                  <a:schemeClr val="bg1"/>
                </a:solidFill>
              </a:rPr>
              <a:t>Laat de Heilige Geest je herinneren dat Jezus gestorven is voor jou zonder dat je iets aan Hem kan teruggeven.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b="1" dirty="0">
                <a:solidFill>
                  <a:schemeClr val="bg1"/>
                </a:solidFill>
              </a:rPr>
              <a:t>Moe van te strijden tegen zonde of tegenslag?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Besef dat de Heilige Geest DE helper is.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chemeClr val="bg1"/>
                </a:solidFill>
              </a:rPr>
              <a:t>Hij herinnert ons eraan dat God in controle is,</a:t>
            </a:r>
          </a:p>
        </p:txBody>
      </p:sp>
      <p:pic>
        <p:nvPicPr>
          <p:cNvPr id="1026" name="Picture 2" descr="Online zelfhulp en anonieme steun | Zorg van Nu">
            <a:extLst>
              <a:ext uri="{FF2B5EF4-FFF2-40B4-BE49-F238E27FC236}">
                <a16:creationId xmlns:a16="http://schemas.microsoft.com/office/drawing/2014/main" id="{2AB39602-1793-5592-3E94-63D70937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601867"/>
            <a:ext cx="5276849" cy="325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8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61D200-FC00-9046-0F0D-25BFB5963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0192F-3061-6FE0-3E53-79B6B9C97B2D}"/>
              </a:ext>
            </a:extLst>
          </p:cNvPr>
          <p:cNvSpPr txBox="1">
            <a:spLocks/>
          </p:cNvSpPr>
          <p:nvPr/>
        </p:nvSpPr>
        <p:spPr>
          <a:xfrm>
            <a:off x="1" y="-477400"/>
            <a:ext cx="12191999" cy="1400400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dirty="0">
                <a:solidFill>
                  <a:schemeClr val="bg1"/>
                </a:solidFill>
              </a:rPr>
              <a:t>Toepassing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45FB6A2-2419-0381-ABAA-0039BC0F2180}"/>
              </a:ext>
            </a:extLst>
          </p:cNvPr>
          <p:cNvSpPr txBox="1"/>
          <p:nvPr/>
        </p:nvSpPr>
        <p:spPr>
          <a:xfrm>
            <a:off x="42862" y="1351508"/>
            <a:ext cx="121062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BE" sz="2800" b="1" dirty="0">
                <a:solidFill>
                  <a:schemeClr val="bg1"/>
                </a:solidFill>
              </a:rPr>
              <a:t>Kom tot Hem als je vermoeid bent</a:t>
            </a:r>
            <a:r>
              <a:rPr lang="nl-BE" sz="2800" dirty="0">
                <a:solidFill>
                  <a:schemeClr val="bg1"/>
                </a:solidFill>
              </a:rPr>
              <a:t>: </a:t>
            </a:r>
          </a:p>
          <a:p>
            <a:pPr lvl="0" algn="ctr"/>
            <a:r>
              <a:rPr lang="nl-BE" sz="2400" i="1" dirty="0">
                <a:solidFill>
                  <a:schemeClr val="bg1"/>
                </a:solidFill>
              </a:rPr>
              <a:t>“Kom tot Mij… en Ik zal u rust geven.” (Mt11:28)</a:t>
            </a:r>
          </a:p>
          <a:p>
            <a:pPr lvl="0" algn="ctr"/>
            <a:r>
              <a:rPr lang="nl-BE" sz="2400" dirty="0">
                <a:solidFill>
                  <a:schemeClr val="bg1"/>
                </a:solidFill>
              </a:rPr>
              <a:t>De Geest geeft rust, niet meer moeite en strijd.</a:t>
            </a:r>
          </a:p>
          <a:p>
            <a:pPr lvl="0" algn="ctr"/>
            <a:endParaRPr lang="nl-BE" sz="2400" b="1" dirty="0">
              <a:solidFill>
                <a:schemeClr val="bg1"/>
              </a:solidFill>
            </a:endParaRPr>
          </a:p>
          <a:p>
            <a:pPr lvl="0" algn="ctr"/>
            <a:r>
              <a:rPr lang="nl-BE" sz="2800" b="1" dirty="0">
                <a:solidFill>
                  <a:schemeClr val="bg1"/>
                </a:solidFill>
              </a:rPr>
              <a:t>Kom tot Hem als je teveel op eigen kracht bezig bent: </a:t>
            </a:r>
          </a:p>
          <a:p>
            <a:pPr lvl="0" algn="ctr"/>
            <a:r>
              <a:rPr lang="nl-BE" sz="2400" dirty="0">
                <a:solidFill>
                  <a:schemeClr val="bg1"/>
                </a:solidFill>
              </a:rPr>
              <a:t>Zonder Hem kunt u niets doen. (Joh15:5)</a:t>
            </a:r>
          </a:p>
          <a:p>
            <a:pPr lvl="1" algn="ctr"/>
            <a:r>
              <a:rPr lang="nl-BE" sz="2400" dirty="0">
                <a:solidFill>
                  <a:schemeClr val="bg1"/>
                </a:solidFill>
              </a:rPr>
              <a:t>Ook als je veel doet, is het niets waard als de Geest het niet in jou doet.</a:t>
            </a:r>
          </a:p>
          <a:p>
            <a:pPr lvl="1" algn="ctr"/>
            <a:endParaRPr lang="nl-BE" sz="2400" dirty="0">
              <a:solidFill>
                <a:schemeClr val="bg1"/>
              </a:solidFill>
            </a:endParaRPr>
          </a:p>
          <a:p>
            <a:pPr lvl="0" algn="ctr"/>
            <a:r>
              <a:rPr lang="nl-BE" sz="2800" b="1" dirty="0">
                <a:solidFill>
                  <a:schemeClr val="bg1"/>
                </a:solidFill>
              </a:rPr>
              <a:t>Kom tot Hem als je je schaamt</a:t>
            </a:r>
            <a:r>
              <a:rPr lang="nl-BE" sz="2800" dirty="0">
                <a:solidFill>
                  <a:schemeClr val="bg1"/>
                </a:solidFill>
              </a:rPr>
              <a:t>: </a:t>
            </a:r>
          </a:p>
          <a:p>
            <a:pPr lvl="0" algn="ctr"/>
            <a:r>
              <a:rPr lang="nl-BE" sz="2400" i="1" dirty="0">
                <a:solidFill>
                  <a:schemeClr val="bg1"/>
                </a:solidFill>
              </a:rPr>
              <a:t>“Geen veroordeling voor wie in Christus Jezus zijn.” (Rm8:1)</a:t>
            </a:r>
          </a:p>
          <a:p>
            <a:pPr algn="ctr"/>
            <a:r>
              <a:rPr lang="nl-BE" sz="2400" dirty="0">
                <a:solidFill>
                  <a:schemeClr val="bg1"/>
                </a:solidFill>
              </a:rPr>
              <a:t>Het is het startpunt voor vernieuwing door de Heilige Geest.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933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780</Words>
  <Application>Microsoft Office PowerPoint</Application>
  <PresentationFormat>Breedbeeld</PresentationFormat>
  <Paragraphs>68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Kantoorthema</vt:lpstr>
      <vt:lpstr>PowerPoint-presentatie</vt:lpstr>
      <vt:lpstr>Word je bemoedigd of ontmoedigd door de Bijbel?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Dimitri Vandenheede</dc:creator>
  <cp:lastModifiedBy>Dimitri Vandenheede</cp:lastModifiedBy>
  <cp:revision>18</cp:revision>
  <dcterms:created xsi:type="dcterms:W3CDTF">2025-08-10T06:49:29Z</dcterms:created>
  <dcterms:modified xsi:type="dcterms:W3CDTF">2025-08-10T08:44:26Z</dcterms:modified>
</cp:coreProperties>
</file>